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876" r:id="rId1"/>
  </p:sldMasterIdLst>
  <p:notesMasterIdLst>
    <p:notesMasterId r:id="rId27"/>
  </p:notesMasterIdLst>
  <p:sldIdLst>
    <p:sldId id="256" r:id="rId2"/>
    <p:sldId id="269" r:id="rId3"/>
    <p:sldId id="289" r:id="rId4"/>
    <p:sldId id="268" r:id="rId5"/>
    <p:sldId id="290" r:id="rId6"/>
    <p:sldId id="299" r:id="rId7"/>
    <p:sldId id="291" r:id="rId8"/>
    <p:sldId id="292" r:id="rId9"/>
    <p:sldId id="272" r:id="rId10"/>
    <p:sldId id="262" r:id="rId11"/>
    <p:sldId id="270" r:id="rId12"/>
    <p:sldId id="260" r:id="rId13"/>
    <p:sldId id="275" r:id="rId14"/>
    <p:sldId id="296" r:id="rId15"/>
    <p:sldId id="265" r:id="rId16"/>
    <p:sldId id="278" r:id="rId17"/>
    <p:sldId id="285" r:id="rId18"/>
    <p:sldId id="284" r:id="rId19"/>
    <p:sldId id="287" r:id="rId20"/>
    <p:sldId id="264" r:id="rId21"/>
    <p:sldId id="303" r:id="rId22"/>
    <p:sldId id="280" r:id="rId23"/>
    <p:sldId id="301" r:id="rId24"/>
    <p:sldId id="281" r:id="rId25"/>
    <p:sldId id="30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546B"/>
    <a:srgbClr val="F1B38F"/>
    <a:srgbClr val="505F74"/>
    <a:srgbClr val="AFC7EB"/>
    <a:srgbClr val="FFFFFF"/>
    <a:srgbClr val="99FFC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70335" autoAdjust="0"/>
  </p:normalViewPr>
  <p:slideViewPr>
    <p:cSldViewPr snapToGrid="0">
      <p:cViewPr varScale="1">
        <p:scale>
          <a:sx n="60" d="100"/>
          <a:sy n="60" d="100"/>
        </p:scale>
        <p:origin x="212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31640C-98F8-4C92-945E-ED4C05E58593}" type="datetimeFigureOut">
              <a:rPr lang="en-US" smtClean="0"/>
              <a:t>9/8/2017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2C179-8D6B-4B42-BAD9-D8452F75C11B}" type="slidenum">
              <a:rPr lang="en-US" smtClean="0"/>
              <a:t>‹#›</a:t>
            </a:fld>
            <a:endParaRPr lang="en-US"/>
          </a:p>
        </p:txBody>
      </p:sp>
    </p:spTree>
    <p:extLst>
      <p:ext uri="{BB962C8B-B14F-4D97-AF65-F5344CB8AC3E}">
        <p14:creationId xmlns:p14="http://schemas.microsoft.com/office/powerpoint/2010/main" val="4030548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Materials needed: laser pointer, laptop adapter, 1 ½ sheet</a:t>
            </a:r>
            <a:r>
              <a:rPr lang="en-US" baseline="0" dirty="0" smtClean="0"/>
              <a:t> for every 2 participants, 1 resources sheet per participant printed on colorful paper, printouts of “Hey </a:t>
            </a:r>
            <a:r>
              <a:rPr lang="en-US" baseline="0" dirty="0" err="1" smtClean="0"/>
              <a:t>Ya</a:t>
            </a:r>
            <a:r>
              <a:rPr lang="en-US" baseline="0" dirty="0" smtClean="0"/>
              <a:t>” and R markdown html</a:t>
            </a:r>
            <a:endParaRPr lang="en-US" dirty="0" smtClean="0"/>
          </a:p>
          <a:p>
            <a:r>
              <a:rPr lang="en-US" dirty="0" smtClean="0"/>
              <a:t>SET UP: open </a:t>
            </a:r>
            <a:r>
              <a:rPr lang="en-US" dirty="0" err="1" smtClean="0"/>
              <a:t>pointerfocus</a:t>
            </a:r>
            <a:r>
              <a:rPr lang="en-US" dirty="0" smtClean="0"/>
              <a:t>,</a:t>
            </a:r>
            <a:r>
              <a:rPr lang="en-US" baseline="0" dirty="0" smtClean="0"/>
              <a:t> repl.it in Chrome, and </a:t>
            </a:r>
            <a:r>
              <a:rPr lang="en-US" baseline="0" dirty="0" err="1" smtClean="0"/>
              <a:t>Rstudio</a:t>
            </a:r>
            <a:endParaRPr lang="en-US" baseline="0" dirty="0" smtClean="0"/>
          </a:p>
          <a:p>
            <a:r>
              <a:rPr lang="en-US" baseline="0" dirty="0" smtClean="0"/>
              <a:t>A few days in advance: load pre assignment instructions, </a:t>
            </a:r>
            <a:r>
              <a:rPr lang="en-US" baseline="0" dirty="0" err="1" smtClean="0"/>
              <a:t>heatmap</a:t>
            </a:r>
            <a:r>
              <a:rPr lang="en-US" baseline="0" dirty="0" smtClean="0"/>
              <a:t> paper, and resources on CLE + attach to email reminding them to do it and to bring laptops</a:t>
            </a:r>
          </a:p>
          <a:p>
            <a:r>
              <a:rPr lang="en-US" baseline="0" dirty="0" smtClean="0"/>
              <a:t>The morning of: load R scripts, R environment with cancer, and </a:t>
            </a:r>
            <a:r>
              <a:rPr lang="en-US" baseline="0" dirty="0" err="1" smtClean="0"/>
              <a:t>heatmap</a:t>
            </a:r>
            <a:r>
              <a:rPr lang="en-US" baseline="0" dirty="0" smtClean="0"/>
              <a:t> exercise.html on CLE &amp; ask students to download before session starts or during the break</a:t>
            </a:r>
            <a:endParaRPr lang="en-US" dirty="0" smtClean="0"/>
          </a:p>
          <a:p>
            <a:r>
              <a:rPr lang="en-US" dirty="0" smtClean="0"/>
              <a:t>Welcome to the last day of </a:t>
            </a:r>
            <a:r>
              <a:rPr lang="en-US" dirty="0" err="1" smtClean="0"/>
              <a:t>bootcamp</a:t>
            </a:r>
            <a:r>
              <a:rPr lang="en-US" dirty="0" smtClean="0"/>
              <a:t>! This will be the hardest (and hopefully</a:t>
            </a:r>
            <a:r>
              <a:rPr lang="en-US" baseline="0" dirty="0" smtClean="0"/>
              <a:t> most rewarding) session!</a:t>
            </a:r>
          </a:p>
          <a:p>
            <a:r>
              <a:rPr lang="en-US" baseline="0" dirty="0" smtClean="0"/>
              <a:t>We’ve saved the longest, most interactive session for the last day. I’m Emily and I’ll be your pilot this morning; I met most of you yesterday, if not, hello. Let’s get going!</a:t>
            </a:r>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1</a:t>
            </a:fld>
            <a:endParaRPr lang="en-US"/>
          </a:p>
        </p:txBody>
      </p:sp>
    </p:spTree>
    <p:extLst>
      <p:ext uri="{BB962C8B-B14F-4D97-AF65-F5344CB8AC3E}">
        <p14:creationId xmlns:p14="http://schemas.microsoft.com/office/powerpoint/2010/main" val="2942784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None/>
            </a:pPr>
            <a:r>
              <a:rPr lang="en-US" baseline="0" dirty="0" smtClean="0"/>
              <a:t>25:00</a:t>
            </a:r>
          </a:p>
          <a:p>
            <a:pPr marL="0" indent="0">
              <a:buNone/>
            </a:pPr>
            <a:r>
              <a:rPr lang="en-US" baseline="0" dirty="0" smtClean="0"/>
              <a:t>RAISE YOUR HAND if you need more time</a:t>
            </a:r>
          </a:p>
          <a:p>
            <a:pPr marL="0" indent="0">
              <a:buNone/>
            </a:pPr>
            <a:r>
              <a:rPr lang="en-US" baseline="0" dirty="0" smtClean="0"/>
              <a:t>Write out on the board: 1 2 Fizz 4 Buzz</a:t>
            </a:r>
          </a:p>
          <a:p>
            <a:pPr marL="0" indent="0">
              <a:buNone/>
            </a:pPr>
            <a:r>
              <a:rPr lang="en-US" baseline="0" dirty="0" smtClean="0"/>
              <a:t>I’m going to make it super easy by giving you all the tools you need</a:t>
            </a:r>
          </a:p>
          <a:p>
            <a:pPr marL="0" indent="0">
              <a:buNone/>
            </a:pPr>
            <a:r>
              <a:rPr lang="en-US" baseline="0" dirty="0" smtClean="0"/>
              <a:t>Remember, functions are things like AVERAGE in Excel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you can do something with your VARIABLE x or </a:t>
            </a:r>
            <a:r>
              <a:rPr lang="en-US" baseline="0" dirty="0" err="1" smtClean="0"/>
              <a:t>i</a:t>
            </a:r>
            <a:r>
              <a:rPr lang="en-US" baseline="0" dirty="0" smtClean="0"/>
              <a:t>; ; for </a:t>
            </a:r>
            <a:r>
              <a:rPr lang="en-US" baseline="0" dirty="0" err="1" smtClean="0"/>
              <a:t>i</a:t>
            </a:r>
            <a:r>
              <a:rPr lang="en-US" baseline="0" dirty="0" smtClean="0"/>
              <a:t> = 1 to 5 print “Hello”</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Pseudocode is just transliterating from English to kind-of-English; you can write things like if(x rhymes with “banana”)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where it gets tricky…logic it out with your partner. Try setting x equal to different values and running your fake script.</a:t>
            </a:r>
          </a:p>
          <a:p>
            <a:pPr marL="0" indent="0">
              <a:buNone/>
            </a:pPr>
            <a:endParaRPr lang="en-US" baseline="0" dirty="0" smtClean="0"/>
          </a:p>
          <a:p>
            <a:endParaRPr lang="en-US" sz="1200" i="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ED2C179-8D6B-4B42-BAD9-D8452F75C11B}" type="slidenum">
              <a:rPr lang="en-US" smtClean="0"/>
              <a:t>10</a:t>
            </a:fld>
            <a:endParaRPr lang="en-US"/>
          </a:p>
        </p:txBody>
      </p:sp>
    </p:spTree>
    <p:extLst>
      <p:ext uri="{BB962C8B-B14F-4D97-AF65-F5344CB8AC3E}">
        <p14:creationId xmlns:p14="http://schemas.microsoft.com/office/powerpoint/2010/main" val="3266223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Congratulations, you have solved your first coding interview challenge!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QUESTIONS?</a:t>
            </a:r>
            <a:endParaRPr lang="en-US" dirty="0" smtClean="0"/>
          </a:p>
          <a:p>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11</a:t>
            </a:fld>
            <a:endParaRPr lang="en-US"/>
          </a:p>
        </p:txBody>
      </p:sp>
    </p:spTree>
    <p:extLst>
      <p:ext uri="{BB962C8B-B14F-4D97-AF65-F5344CB8AC3E}">
        <p14:creationId xmlns:p14="http://schemas.microsoft.com/office/powerpoint/2010/main" val="166918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40:00</a:t>
            </a:r>
          </a:p>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Today</a:t>
            </a:r>
            <a:r>
              <a:rPr lang="en-US" i="0" baseline="0" dirty="0" smtClean="0"/>
              <a:t> we are going to become songwriters, and like all good songwriters we are going to start by stealing from someone better</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Who can tell me who these fabulous gentlemen are</a:t>
            </a:r>
            <a:r>
              <a:rPr lang="en-US" i="0" baseline="0" dirty="0" smtClean="0"/>
              <a:t>? What song are they most famous for?</a:t>
            </a: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If you’re not familiar with this song, I weep for your childhood</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if you know how to do it, go ahead, otherwise follow along</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“a polaroid picture”, “a bottle of soda”, “the </a:t>
            </a:r>
            <a:r>
              <a:rPr lang="en-US" i="0" baseline="0" dirty="0" err="1" smtClean="0"/>
              <a:t>vortexer</a:t>
            </a:r>
            <a:r>
              <a:rPr lang="en-US" i="0" baseline="0" dirty="0" smtClean="0"/>
              <a:t> is broken”, “a salt shaker”</a:t>
            </a:r>
            <a:endParaRPr lang="en-US" i="0" dirty="0" smtClean="0"/>
          </a:p>
        </p:txBody>
      </p:sp>
      <p:sp>
        <p:nvSpPr>
          <p:cNvPr id="4" name="Slide Number Placeholder 3"/>
          <p:cNvSpPr>
            <a:spLocks noGrp="1"/>
          </p:cNvSpPr>
          <p:nvPr>
            <p:ph type="sldNum" sz="quarter" idx="10"/>
          </p:nvPr>
        </p:nvSpPr>
        <p:spPr/>
        <p:txBody>
          <a:bodyPr/>
          <a:lstStyle/>
          <a:p>
            <a:fld id="{DED2C179-8D6B-4B42-BAD9-D8452F75C11B}" type="slidenum">
              <a:rPr lang="en-US" smtClean="0"/>
              <a:t>12</a:t>
            </a:fld>
            <a:endParaRPr lang="en-US"/>
          </a:p>
        </p:txBody>
      </p:sp>
    </p:spTree>
    <p:extLst>
      <p:ext uri="{BB962C8B-B14F-4D97-AF65-F5344CB8AC3E}">
        <p14:creationId xmlns:p14="http://schemas.microsoft.com/office/powerpoint/2010/main" val="2257759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QUESTIONS?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i="0" dirty="0" smtClean="0"/>
          </a:p>
        </p:txBody>
      </p:sp>
      <p:sp>
        <p:nvSpPr>
          <p:cNvPr id="4" name="Slide Number Placeholder 3"/>
          <p:cNvSpPr>
            <a:spLocks noGrp="1"/>
          </p:cNvSpPr>
          <p:nvPr>
            <p:ph type="sldNum" sz="quarter" idx="10"/>
          </p:nvPr>
        </p:nvSpPr>
        <p:spPr/>
        <p:txBody>
          <a:bodyPr/>
          <a:lstStyle/>
          <a:p>
            <a:fld id="{DED2C179-8D6B-4B42-BAD9-D8452F75C11B}" type="slidenum">
              <a:rPr lang="en-US" smtClean="0"/>
              <a:t>13</a:t>
            </a:fld>
            <a:endParaRPr lang="en-US"/>
          </a:p>
        </p:txBody>
      </p:sp>
    </p:spTree>
    <p:extLst>
      <p:ext uri="{BB962C8B-B14F-4D97-AF65-F5344CB8AC3E}">
        <p14:creationId xmlns:p14="http://schemas.microsoft.com/office/powerpoint/2010/main" val="1106093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55:00</a:t>
            </a:r>
          </a:p>
          <a:p>
            <a:r>
              <a:rPr lang="en-US" dirty="0" smtClean="0"/>
              <a:t>TURN ON POINTERFOCUS (turn off keyboard)</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Download </a:t>
            </a:r>
            <a:r>
              <a:rPr lang="en-US" i="0" baseline="0" dirty="0" smtClean="0"/>
              <a:t>R scripts, R </a:t>
            </a:r>
            <a:r>
              <a:rPr lang="en-US" i="0" baseline="0" dirty="0" err="1" smtClean="0"/>
              <a:t>env</a:t>
            </a:r>
            <a:r>
              <a:rPr lang="en-US" i="0" baseline="0" dirty="0" smtClean="0"/>
              <a:t>, R html </a:t>
            </a:r>
            <a:r>
              <a:rPr lang="en-US" i="0" baseline="0" dirty="0" smtClean="0"/>
              <a:t>if they haven’t already</a:t>
            </a:r>
            <a:endParaRPr lang="en-US" i="0" baseline="0" dirty="0" smtClean="0"/>
          </a:p>
          <a:p>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14</a:t>
            </a:fld>
            <a:endParaRPr lang="en-US"/>
          </a:p>
        </p:txBody>
      </p:sp>
    </p:spTree>
    <p:extLst>
      <p:ext uri="{BB962C8B-B14F-4D97-AF65-F5344CB8AC3E}">
        <p14:creationId xmlns:p14="http://schemas.microsoft.com/office/powerpoint/2010/main" val="4170938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Modular: loops and functions</a:t>
            </a:r>
          </a:p>
          <a:p>
            <a:r>
              <a:rPr lang="en-US" dirty="0" smtClean="0"/>
              <a:t>Readable: like how you make a paper readable, with tabs &amp; lots</a:t>
            </a:r>
            <a:r>
              <a:rPr lang="en-US" baseline="0" dirty="0" smtClean="0"/>
              <a:t> of blank lines</a:t>
            </a:r>
          </a:p>
          <a:p>
            <a:r>
              <a:rPr lang="en-US" baseline="0" dirty="0" smtClean="0"/>
              <a:t>Documented: how would you document the above code?</a:t>
            </a:r>
          </a:p>
          <a:p>
            <a:r>
              <a:rPr lang="en-US" baseline="0" dirty="0" smtClean="0"/>
              <a:t>Reproducible: how would you make sure someone could reproduce your experiment?</a:t>
            </a:r>
          </a:p>
        </p:txBody>
      </p:sp>
      <p:sp>
        <p:nvSpPr>
          <p:cNvPr id="4" name="Slide Number Placeholder 3"/>
          <p:cNvSpPr>
            <a:spLocks noGrp="1"/>
          </p:cNvSpPr>
          <p:nvPr>
            <p:ph type="sldNum" sz="quarter" idx="10"/>
          </p:nvPr>
        </p:nvSpPr>
        <p:spPr/>
        <p:txBody>
          <a:bodyPr/>
          <a:lstStyle/>
          <a:p>
            <a:fld id="{DED2C179-8D6B-4B42-BAD9-D8452F75C11B}" type="slidenum">
              <a:rPr lang="en-US" smtClean="0"/>
              <a:t>15</a:t>
            </a:fld>
            <a:endParaRPr lang="en-US"/>
          </a:p>
        </p:txBody>
      </p:sp>
    </p:spTree>
    <p:extLst>
      <p:ext uri="{BB962C8B-B14F-4D97-AF65-F5344CB8AC3E}">
        <p14:creationId xmlns:p14="http://schemas.microsoft.com/office/powerpoint/2010/main" val="1477247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Not every pipeline</a:t>
            </a:r>
            <a:r>
              <a:rPr lang="en-US" baseline="0" dirty="0" smtClean="0"/>
              <a:t> contains all of these steps</a:t>
            </a:r>
          </a:p>
          <a:p>
            <a:r>
              <a:rPr lang="en-US" baseline="0" dirty="0" smtClean="0"/>
              <a:t>1. Illumina 450k Methylation Array</a:t>
            </a:r>
            <a:endParaRPr lang="en-US" dirty="0" smtClean="0"/>
          </a:p>
          <a:p>
            <a:r>
              <a:rPr lang="en-US" dirty="0" smtClean="0"/>
              <a:t>2. background correction (like</a:t>
            </a:r>
            <a:r>
              <a:rPr lang="en-US" baseline="0" dirty="0" smtClean="0"/>
              <a:t> Westerns)</a:t>
            </a:r>
            <a:endParaRPr lang="en-US" dirty="0" smtClean="0"/>
          </a:p>
          <a:p>
            <a:r>
              <a:rPr lang="en-US" baseline="0" dirty="0" smtClean="0"/>
              <a:t>4. experiments run separately can’t be compared directly (like Westerns)</a:t>
            </a:r>
          </a:p>
          <a:p>
            <a:r>
              <a:rPr lang="en-US" baseline="0" dirty="0" smtClean="0"/>
              <a:t>5. divide expression values by the mean for the sample</a:t>
            </a:r>
            <a:endParaRPr lang="en-US" dirty="0" smtClean="0"/>
          </a:p>
          <a:p>
            <a:r>
              <a:rPr lang="en-US" dirty="0" smtClean="0"/>
              <a:t>7. </a:t>
            </a:r>
            <a:r>
              <a:rPr lang="en-US" dirty="0" err="1" smtClean="0"/>
              <a:t>heatmaps</a:t>
            </a:r>
            <a:r>
              <a:rPr lang="en-US" dirty="0" smtClean="0"/>
              <a:t>, PCA plots, intensity plots, </a:t>
            </a:r>
            <a:r>
              <a:rPr lang="en-US" dirty="0" err="1" smtClean="0"/>
              <a:t>etc</a:t>
            </a:r>
            <a:r>
              <a:rPr lang="en-US" dirty="0" smtClean="0"/>
              <a:t> (we</a:t>
            </a:r>
            <a:r>
              <a:rPr lang="en-US" baseline="0" dirty="0" smtClean="0"/>
              <a:t> will do a </a:t>
            </a:r>
            <a:r>
              <a:rPr lang="en-US" baseline="0" dirty="0" err="1" smtClean="0"/>
              <a:t>heatmap</a:t>
            </a:r>
            <a:r>
              <a:rPr lang="en-US" baseline="0" dirty="0" smtClean="0"/>
              <a:t>)</a:t>
            </a:r>
          </a:p>
          <a:p>
            <a:r>
              <a:rPr lang="en-US" baseline="0" dirty="0" smtClean="0"/>
              <a:t>How could we make this hypothesis driven &amp; not dependent for aims?</a:t>
            </a:r>
            <a:endParaRPr lang="en-US" dirty="0" smtClean="0"/>
          </a:p>
          <a:p>
            <a:endParaRPr lang="en-US" baseline="0" dirty="0" smtClean="0"/>
          </a:p>
          <a:p>
            <a:r>
              <a:rPr lang="en-US" dirty="0" smtClean="0"/>
              <a:t>sample data set: -1, 0.01, 007, 3x10^3 6x10^3, 6x10^6</a:t>
            </a:r>
          </a:p>
        </p:txBody>
      </p:sp>
      <p:sp>
        <p:nvSpPr>
          <p:cNvPr id="4" name="Slide Number Placeholder 3"/>
          <p:cNvSpPr>
            <a:spLocks noGrp="1"/>
          </p:cNvSpPr>
          <p:nvPr>
            <p:ph type="sldNum" sz="quarter" idx="10"/>
          </p:nvPr>
        </p:nvSpPr>
        <p:spPr/>
        <p:txBody>
          <a:bodyPr/>
          <a:lstStyle/>
          <a:p>
            <a:fld id="{DED2C179-8D6B-4B42-BAD9-D8452F75C11B}" type="slidenum">
              <a:rPr lang="en-US" smtClean="0"/>
              <a:t>16</a:t>
            </a:fld>
            <a:endParaRPr lang="en-US"/>
          </a:p>
        </p:txBody>
      </p:sp>
    </p:spTree>
    <p:extLst>
      <p:ext uri="{BB962C8B-B14F-4D97-AF65-F5344CB8AC3E}">
        <p14:creationId xmlns:p14="http://schemas.microsoft.com/office/powerpoint/2010/main" val="242111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http://www.nature.com/news/potential-flaws-in-genomics-paper-scrutinized-on-twitter-1.17591</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QUESTIONS?</a:t>
            </a:r>
            <a:endParaRPr lang="en-US" dirty="0" smtClean="0"/>
          </a:p>
          <a:p>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17</a:t>
            </a:fld>
            <a:endParaRPr lang="en-US"/>
          </a:p>
        </p:txBody>
      </p:sp>
    </p:spTree>
    <p:extLst>
      <p:ext uri="{BB962C8B-B14F-4D97-AF65-F5344CB8AC3E}">
        <p14:creationId xmlns:p14="http://schemas.microsoft.com/office/powerpoint/2010/main" val="386423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75:00</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RAISE YOUR HAND if you need more time</a:t>
            </a:r>
            <a:endParaRPr lang="en-US" dirty="0" smtClean="0"/>
          </a:p>
          <a:p>
            <a:r>
              <a:rPr lang="en-US" dirty="0" smtClean="0"/>
              <a:t>If you already know how to do this, help others</a:t>
            </a:r>
            <a:r>
              <a:rPr lang="en-US" dirty="0" smtClean="0"/>
              <a:t>!</a:t>
            </a:r>
            <a:endParaRPr lang="en-US" dirty="0" smtClean="0"/>
          </a:p>
          <a:p>
            <a:r>
              <a:rPr lang="en-US" dirty="0" smtClean="0"/>
              <a:t>IDE</a:t>
            </a:r>
            <a:r>
              <a:rPr lang="en-US" baseline="0" dirty="0" smtClean="0"/>
              <a:t> introduction: console, scripts, history, environment, packages, files, plots, saving plots, manually installing/loading packages, manually setting </a:t>
            </a:r>
            <a:r>
              <a:rPr lang="en-US" baseline="0" dirty="0" smtClean="0"/>
              <a:t>environment, ?help</a:t>
            </a:r>
            <a:endParaRPr lang="en-US" baseline="0" dirty="0" smtClean="0"/>
          </a:p>
          <a:p>
            <a:r>
              <a:rPr lang="en-US" dirty="0" smtClean="0"/>
              <a:t>http://dss.princeton.edu/training/RStudio101.pdf </a:t>
            </a:r>
          </a:p>
          <a:p>
            <a:r>
              <a:rPr lang="en-US" dirty="0" smtClean="0"/>
              <a:t>the original teaching paper: http://learnmem.cshlp.org/content/11/3/253/F2.expansion.html </a:t>
            </a:r>
          </a:p>
          <a:p>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18</a:t>
            </a:fld>
            <a:endParaRPr lang="en-US"/>
          </a:p>
        </p:txBody>
      </p:sp>
    </p:spTree>
    <p:extLst>
      <p:ext uri="{BB962C8B-B14F-4D97-AF65-F5344CB8AC3E}">
        <p14:creationId xmlns:p14="http://schemas.microsoft.com/office/powerpoint/2010/main" val="1850589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110:00</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RAISE YOUR HAND if you need more time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QUESTIONS?</a:t>
            </a:r>
            <a:endParaRPr lang="en-US" dirty="0" smtClean="0"/>
          </a:p>
          <a:p>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19</a:t>
            </a:fld>
            <a:endParaRPr lang="en-US"/>
          </a:p>
        </p:txBody>
      </p:sp>
    </p:spTree>
    <p:extLst>
      <p:ext uri="{BB962C8B-B14F-4D97-AF65-F5344CB8AC3E}">
        <p14:creationId xmlns:p14="http://schemas.microsoft.com/office/powerpoint/2010/main" val="365017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Like</a:t>
            </a:r>
            <a:r>
              <a:rPr lang="en-US" baseline="0" dirty="0" smtClean="0"/>
              <a:t> all of the sessions so far, these slides are already online, so no need to take notes</a:t>
            </a:r>
          </a:p>
          <a:p>
            <a:r>
              <a:rPr lang="en-US" baseline="0" dirty="0" smtClean="0"/>
              <a:t>This session is going to be very hands-on and participatory</a:t>
            </a:r>
          </a:p>
          <a:p>
            <a:r>
              <a:rPr lang="en-US" baseline="0" dirty="0" smtClean="0"/>
              <a:t>Find a partner for this epic journey into code you are about to embark on</a:t>
            </a:r>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2</a:t>
            </a:fld>
            <a:endParaRPr lang="en-US"/>
          </a:p>
        </p:txBody>
      </p:sp>
    </p:spTree>
    <p:extLst>
      <p:ext uri="{BB962C8B-B14F-4D97-AF65-F5344CB8AC3E}">
        <p14:creationId xmlns:p14="http://schemas.microsoft.com/office/powerpoint/2010/main" val="3908867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coding is a continual learning </a:t>
            </a:r>
            <a:r>
              <a:rPr lang="en-US" dirty="0" smtClean="0"/>
              <a:t>process</a:t>
            </a:r>
            <a:endParaRPr lang="en-US" dirty="0" smtClean="0"/>
          </a:p>
          <a:p>
            <a:r>
              <a:rPr lang="en-US" dirty="0" smtClean="0"/>
              <a:t>Rave reviews about Katie</a:t>
            </a:r>
            <a:r>
              <a:rPr lang="en-US" baseline="0" dirty="0" smtClean="0"/>
              <a:t> Pollard’s fall course in particular</a:t>
            </a:r>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20</a:t>
            </a:fld>
            <a:endParaRPr lang="en-US"/>
          </a:p>
        </p:txBody>
      </p:sp>
    </p:spTree>
    <p:extLst>
      <p:ext uri="{BB962C8B-B14F-4D97-AF65-F5344CB8AC3E}">
        <p14:creationId xmlns:p14="http://schemas.microsoft.com/office/powerpoint/2010/main" val="2577113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21</a:t>
            </a:fld>
            <a:endParaRPr lang="en-US"/>
          </a:p>
        </p:txBody>
      </p:sp>
    </p:spTree>
    <p:extLst>
      <p:ext uri="{BB962C8B-B14F-4D97-AF65-F5344CB8AC3E}">
        <p14:creationId xmlns:p14="http://schemas.microsoft.com/office/powerpoint/2010/main" val="2841893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Hold the resources sheet aloft</a:t>
            </a:r>
          </a:p>
          <a:p>
            <a:r>
              <a:rPr lang="en-US" dirty="0" smtClean="0"/>
              <a:t>1. I know they might look like doozies, but</a:t>
            </a:r>
            <a:r>
              <a:rPr lang="en-US" baseline="0" dirty="0" smtClean="0"/>
              <a:t> you can do them! I believe in you!</a:t>
            </a:r>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22</a:t>
            </a:fld>
            <a:endParaRPr lang="en-US"/>
          </a:p>
        </p:txBody>
      </p:sp>
    </p:spTree>
    <p:extLst>
      <p:ext uri="{BB962C8B-B14F-4D97-AF65-F5344CB8AC3E}">
        <p14:creationId xmlns:p14="http://schemas.microsoft.com/office/powerpoint/2010/main" val="3917841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What do you know now that you didn’t </a:t>
            </a:r>
            <a:r>
              <a:rPr lang="en-US" smtClean="0"/>
              <a:t>know before?</a:t>
            </a:r>
          </a:p>
          <a:p>
            <a:r>
              <a:rPr lang="en-US" dirty="0" smtClean="0"/>
              <a:t>Thank you</a:t>
            </a:r>
            <a:r>
              <a:rPr lang="en-US" baseline="0" dirty="0" smtClean="0"/>
              <a:t> to my wandering debuggers [NAME THEM}</a:t>
            </a:r>
            <a:endParaRPr lang="en-US" dirty="0" smtClean="0"/>
          </a:p>
          <a:p>
            <a:r>
              <a:rPr lang="en-US" dirty="0" smtClean="0"/>
              <a:t>But most importantly…</a:t>
            </a:r>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23</a:t>
            </a:fld>
            <a:endParaRPr lang="en-US"/>
          </a:p>
        </p:txBody>
      </p:sp>
    </p:spTree>
    <p:extLst>
      <p:ext uri="{BB962C8B-B14F-4D97-AF65-F5344CB8AC3E}">
        <p14:creationId xmlns:p14="http://schemas.microsoft.com/office/powerpoint/2010/main" val="3514075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literally the only reason I taught you guys what typecasting is.</a:t>
            </a:r>
          </a:p>
          <a:p>
            <a:r>
              <a:rPr lang="en-US" dirty="0" smtClean="0"/>
              <a:t>I</a:t>
            </a:r>
            <a:r>
              <a:rPr lang="en-US" baseline="0" dirty="0" smtClean="0"/>
              <a:t> have included Ryan Gosling in my teaching materials. This is my greatest achievement.</a:t>
            </a:r>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24</a:t>
            </a:fld>
            <a:endParaRPr lang="en-US"/>
          </a:p>
        </p:txBody>
      </p:sp>
    </p:spTree>
    <p:extLst>
      <p:ext uri="{BB962C8B-B14F-4D97-AF65-F5344CB8AC3E}">
        <p14:creationId xmlns:p14="http://schemas.microsoft.com/office/powerpoint/2010/main" val="1730112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AutoNum type="arabicPeriod"/>
            </a:pPr>
            <a:r>
              <a:rPr lang="en-US" dirty="0" err="1" smtClean="0"/>
              <a:t>Eg</a:t>
            </a:r>
            <a:r>
              <a:rPr lang="en-US" dirty="0" smtClean="0"/>
              <a:t> write a simple script just to say you can, explore a new field of data</a:t>
            </a:r>
          </a:p>
          <a:p>
            <a:pPr marL="228600" indent="-228600">
              <a:buAutoNum type="arabicPeriod"/>
            </a:pPr>
            <a:r>
              <a:rPr lang="en-US" dirty="0" smtClean="0"/>
              <a:t>Python or R, MATLAB if</a:t>
            </a:r>
            <a:r>
              <a:rPr lang="en-US" baseline="0" dirty="0" smtClean="0"/>
              <a:t> appropriate</a:t>
            </a:r>
          </a:p>
          <a:p>
            <a:pPr marL="228600" indent="-228600">
              <a:buAutoNum type="arabicPeriod"/>
            </a:pPr>
            <a:r>
              <a:rPr lang="en-US" baseline="0" dirty="0" smtClean="0"/>
              <a:t>Even if you already know how to code! I’m currently taking 1 graduate course and a series of </a:t>
            </a:r>
            <a:r>
              <a:rPr lang="en-US" baseline="0" dirty="0" err="1" smtClean="0"/>
              <a:t>coursera</a:t>
            </a:r>
            <a:r>
              <a:rPr lang="en-US" baseline="0" dirty="0" smtClean="0"/>
              <a:t> courses and I have a degree in this shit</a:t>
            </a:r>
          </a:p>
          <a:p>
            <a:pPr marL="228600" indent="-228600">
              <a:buAutoNum type="arabicPeriod"/>
            </a:pPr>
            <a:r>
              <a:rPr lang="en-US" baseline="0" dirty="0" smtClean="0"/>
              <a:t>Or you’ll never do it! I know we just gave you a ton of things to do over the past 3 days, but trust me on this. The reason we made this </a:t>
            </a:r>
            <a:r>
              <a:rPr lang="en-US" baseline="0" dirty="0" err="1" smtClean="0"/>
              <a:t>bootcamp</a:t>
            </a:r>
            <a:r>
              <a:rPr lang="en-US" baseline="0" dirty="0" smtClean="0"/>
              <a:t> is to teach you all the things we wished we had learned in our first year here.</a:t>
            </a:r>
          </a:p>
          <a:p>
            <a:pPr marL="228600" indent="-228600">
              <a:buAutoNum type="arabicPeriod"/>
            </a:pPr>
            <a:r>
              <a:rPr lang="en-US" baseline="0" dirty="0" smtClean="0"/>
              <a:t>Eh, table buddies? New best friends? </a:t>
            </a:r>
          </a:p>
          <a:p>
            <a:pPr marL="228600" indent="-228600">
              <a:buAutoNum type="arabicPeriod"/>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QUESTIONS?</a:t>
            </a: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25</a:t>
            </a:fld>
            <a:endParaRPr lang="en-US"/>
          </a:p>
        </p:txBody>
      </p:sp>
    </p:spTree>
    <p:extLst>
      <p:ext uri="{BB962C8B-B14F-4D97-AF65-F5344CB8AC3E}">
        <p14:creationId xmlns:p14="http://schemas.microsoft.com/office/powerpoint/2010/main" val="3016762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What would you like to get out of this session?</a:t>
            </a:r>
          </a:p>
          <a:p>
            <a:r>
              <a:rPr lang="en-US" dirty="0" smtClean="0"/>
              <a:t>Not going to learn how to code in 3 hours</a:t>
            </a:r>
          </a:p>
        </p:txBody>
      </p:sp>
      <p:sp>
        <p:nvSpPr>
          <p:cNvPr id="4" name="Slide Number Placeholder 3"/>
          <p:cNvSpPr>
            <a:spLocks noGrp="1"/>
          </p:cNvSpPr>
          <p:nvPr>
            <p:ph type="sldNum" sz="quarter" idx="10"/>
          </p:nvPr>
        </p:nvSpPr>
        <p:spPr/>
        <p:txBody>
          <a:bodyPr/>
          <a:lstStyle/>
          <a:p>
            <a:fld id="{DED2C179-8D6B-4B42-BAD9-D8452F75C11B}" type="slidenum">
              <a:rPr lang="en-US" smtClean="0"/>
              <a:t>3</a:t>
            </a:fld>
            <a:endParaRPr lang="en-US"/>
          </a:p>
        </p:txBody>
      </p:sp>
    </p:spTree>
    <p:extLst>
      <p:ext uri="{BB962C8B-B14F-4D97-AF65-F5344CB8AC3E}">
        <p14:creationId xmlns:p14="http://schemas.microsoft.com/office/powerpoint/2010/main" val="23002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i="0" dirty="0" smtClean="0"/>
              <a:t>Just to convince</a:t>
            </a:r>
            <a:r>
              <a:rPr lang="en-US" i="0" baseline="0" dirty="0" smtClean="0"/>
              <a:t> you</a:t>
            </a:r>
            <a:r>
              <a:rPr lang="en-US" i="0" dirty="0" smtClean="0"/>
              <a:t> I’m not talking out of my ass, here are my creds</a:t>
            </a:r>
          </a:p>
          <a:p>
            <a:r>
              <a:rPr lang="en-US" i="0" dirty="0" smtClean="0"/>
              <a:t>Classes in 12</a:t>
            </a:r>
            <a:r>
              <a:rPr lang="en-US" i="0" baseline="0" dirty="0" smtClean="0"/>
              <a:t> languages, self-taught 4 languages</a:t>
            </a:r>
            <a:endParaRPr lang="en-US" i="0" dirty="0" smtClean="0"/>
          </a:p>
          <a:p>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4</a:t>
            </a:fld>
            <a:endParaRPr lang="en-US"/>
          </a:p>
        </p:txBody>
      </p:sp>
    </p:spTree>
    <p:extLst>
      <p:ext uri="{BB962C8B-B14F-4D97-AF65-F5344CB8AC3E}">
        <p14:creationId xmlns:p14="http://schemas.microsoft.com/office/powerpoint/2010/main" val="66722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If</a:t>
            </a:r>
            <a:r>
              <a:rPr lang="en-US" baseline="0" dirty="0" smtClean="0"/>
              <a:t> you said you’ve written any code before, please stand up =&gt; help others if this is too easy!</a:t>
            </a:r>
            <a:endParaRPr lang="en-US" dirty="0" smtClean="0"/>
          </a:p>
          <a:p>
            <a:r>
              <a:rPr lang="en-US" dirty="0" smtClean="0"/>
              <a:t>Some of this might seem silly, but it’s</a:t>
            </a:r>
            <a:r>
              <a:rPr lang="en-US" baseline="0" dirty="0" smtClean="0"/>
              <a:t> just to get you out of your shells. You guys are all smart enough to be here, so I promise I will make you work for it!</a:t>
            </a:r>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5</a:t>
            </a:fld>
            <a:endParaRPr lang="en-US"/>
          </a:p>
        </p:txBody>
      </p:sp>
    </p:spTree>
    <p:extLst>
      <p:ext uri="{BB962C8B-B14F-4D97-AF65-F5344CB8AC3E}">
        <p14:creationId xmlns:p14="http://schemas.microsoft.com/office/powerpoint/2010/main" val="271468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If</a:t>
            </a:r>
            <a:r>
              <a:rPr lang="en-US" baseline="0" dirty="0" smtClean="0"/>
              <a:t> you can write this, you already understand variables and functions, which are the grammar foundation of coding</a:t>
            </a:r>
            <a:endParaRPr lang="en-US" dirty="0"/>
          </a:p>
        </p:txBody>
      </p:sp>
      <p:sp>
        <p:nvSpPr>
          <p:cNvPr id="4" name="Slide Number Placeholder 3"/>
          <p:cNvSpPr>
            <a:spLocks noGrp="1"/>
          </p:cNvSpPr>
          <p:nvPr>
            <p:ph type="sldNum" sz="quarter" idx="10"/>
          </p:nvPr>
        </p:nvSpPr>
        <p:spPr/>
        <p:txBody>
          <a:bodyPr/>
          <a:lstStyle/>
          <a:p>
            <a:fld id="{DED2C179-8D6B-4B42-BAD9-D8452F75C11B}" type="slidenum">
              <a:rPr lang="en-US" smtClean="0"/>
              <a:t>6</a:t>
            </a:fld>
            <a:endParaRPr lang="en-US"/>
          </a:p>
        </p:txBody>
      </p:sp>
    </p:spTree>
    <p:extLst>
      <p:ext uri="{BB962C8B-B14F-4D97-AF65-F5344CB8AC3E}">
        <p14:creationId xmlns:p14="http://schemas.microsoft.com/office/powerpoint/2010/main" val="368523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Tide shifting towards everyone having basic</a:t>
            </a:r>
            <a:r>
              <a:rPr lang="en-US" baseline="0" dirty="0" smtClean="0"/>
              <a:t> coding knowledge</a:t>
            </a:r>
          </a:p>
          <a:p>
            <a:r>
              <a:rPr lang="en-US" baseline="0" dirty="0" smtClean="0"/>
              <a:t>Get an edge in rotations (the words “I have funding” (like we discussed yesterday) and “I know how to code” opens a lot of doors)</a:t>
            </a:r>
          </a:p>
          <a:p>
            <a:r>
              <a:rPr lang="en-US" baseline="0" dirty="0" smtClean="0"/>
              <a:t>Make cool plots</a:t>
            </a:r>
          </a:p>
          <a:p>
            <a:r>
              <a:rPr lang="en-US" baseline="0" dirty="0" smtClean="0"/>
              <a:t>Funding! (that’s how I got my NSF)</a:t>
            </a:r>
          </a:p>
        </p:txBody>
      </p:sp>
      <p:sp>
        <p:nvSpPr>
          <p:cNvPr id="4" name="Slide Number Placeholder 3"/>
          <p:cNvSpPr>
            <a:spLocks noGrp="1"/>
          </p:cNvSpPr>
          <p:nvPr>
            <p:ph type="sldNum" sz="quarter" idx="10"/>
          </p:nvPr>
        </p:nvSpPr>
        <p:spPr/>
        <p:txBody>
          <a:bodyPr/>
          <a:lstStyle/>
          <a:p>
            <a:fld id="{DED2C179-8D6B-4B42-BAD9-D8452F75C11B}" type="slidenum">
              <a:rPr lang="en-US" smtClean="0"/>
              <a:t>7</a:t>
            </a:fld>
            <a:endParaRPr lang="en-US"/>
          </a:p>
        </p:txBody>
      </p:sp>
    </p:spTree>
    <p:extLst>
      <p:ext uri="{BB962C8B-B14F-4D97-AF65-F5344CB8AC3E}">
        <p14:creationId xmlns:p14="http://schemas.microsoft.com/office/powerpoint/2010/main" val="1404870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2000" i="0" dirty="0" smtClean="0"/>
              <a:t>3 basic language types you’ll encounter in biology</a:t>
            </a:r>
          </a:p>
          <a:p>
            <a:r>
              <a:rPr lang="en-US" sz="2000" i="1" dirty="0" smtClean="0"/>
              <a:t>Using</a:t>
            </a:r>
            <a:r>
              <a:rPr lang="en-US" sz="2000" i="1" baseline="0" dirty="0" smtClean="0"/>
              <a:t> a language: </a:t>
            </a:r>
            <a:r>
              <a:rPr lang="en-US" sz="2000" i="0" baseline="0" dirty="0" smtClean="0"/>
              <a:t>you’ve already done all 3 for your homework</a:t>
            </a:r>
            <a:endParaRPr lang="en-US" sz="2000" i="0" dirty="0"/>
          </a:p>
        </p:txBody>
      </p:sp>
      <p:sp>
        <p:nvSpPr>
          <p:cNvPr id="4" name="Slide Number Placeholder 3"/>
          <p:cNvSpPr>
            <a:spLocks noGrp="1"/>
          </p:cNvSpPr>
          <p:nvPr>
            <p:ph type="sldNum" sz="quarter" idx="10"/>
          </p:nvPr>
        </p:nvSpPr>
        <p:spPr/>
        <p:txBody>
          <a:bodyPr/>
          <a:lstStyle/>
          <a:p>
            <a:fld id="{DED2C179-8D6B-4B42-BAD9-D8452F75C11B}" type="slidenum">
              <a:rPr lang="en-US" smtClean="0"/>
              <a:t>8</a:t>
            </a:fld>
            <a:endParaRPr lang="en-US"/>
          </a:p>
        </p:txBody>
      </p:sp>
    </p:spTree>
    <p:extLst>
      <p:ext uri="{BB962C8B-B14F-4D97-AF65-F5344CB8AC3E}">
        <p14:creationId xmlns:p14="http://schemas.microsoft.com/office/powerpoint/2010/main" val="1119415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2.how would you do this? (ask someone in lab, look up a paper)</a:t>
            </a:r>
          </a:p>
          <a:p>
            <a:r>
              <a:rPr lang="en-US" dirty="0" smtClean="0"/>
              <a:t>3. if I load 50ug of BSA, I get a signal proportional to that</a:t>
            </a:r>
          </a:p>
          <a:p>
            <a:r>
              <a:rPr lang="en-US" dirty="0" smtClean="0"/>
              <a:t>5.</a:t>
            </a:r>
            <a:r>
              <a:rPr lang="en-US" baseline="0" dirty="0" smtClean="0"/>
              <a:t> How would you do this? Any ideas on how you do this for code? Save the version of the code you use to generate analysis for your papers!</a:t>
            </a:r>
          </a:p>
          <a:p>
            <a:endParaRPr lang="en-US" baseline="0" dirty="0" smtClean="0"/>
          </a:p>
          <a:p>
            <a:r>
              <a:rPr lang="en-US" baseline="0" dirty="0" smtClean="0"/>
              <a:t>QUESTIONS?</a:t>
            </a:r>
            <a:endParaRPr lang="en-US" dirty="0" smtClean="0"/>
          </a:p>
        </p:txBody>
      </p:sp>
      <p:sp>
        <p:nvSpPr>
          <p:cNvPr id="4" name="Slide Number Placeholder 3"/>
          <p:cNvSpPr>
            <a:spLocks noGrp="1"/>
          </p:cNvSpPr>
          <p:nvPr>
            <p:ph type="sldNum" sz="quarter" idx="10"/>
          </p:nvPr>
        </p:nvSpPr>
        <p:spPr/>
        <p:txBody>
          <a:bodyPr/>
          <a:lstStyle/>
          <a:p>
            <a:fld id="{DED2C179-8D6B-4B42-BAD9-D8452F75C11B}" type="slidenum">
              <a:rPr lang="en-US" smtClean="0"/>
              <a:t>9</a:t>
            </a:fld>
            <a:endParaRPr lang="en-US"/>
          </a:p>
        </p:txBody>
      </p:sp>
    </p:spTree>
    <p:extLst>
      <p:ext uri="{BB962C8B-B14F-4D97-AF65-F5344CB8AC3E}">
        <p14:creationId xmlns:p14="http://schemas.microsoft.com/office/powerpoint/2010/main" val="268449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3C633830-2244-49AE-BC4A-47F415C177C6}" type="datetimeFigureOut">
              <a:rPr lang="en-US" smtClean="0"/>
              <a:pPr/>
              <a:t>9/8/2017</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4051845918"/>
      </p:ext>
    </p:extLst>
  </p:cSld>
  <p:clrMapOvr>
    <a:masterClrMapping/>
  </p:clrMapOvr>
  <p:extLst>
    <p:ext uri="{DCECCB84-F9BA-43D5-87BE-67443E8EF086}">
      <p15:sldGuideLst xmlns:p15="http://schemas.microsoft.com/office/powerpoint/2012/main">
        <p15:guide id="1" orient="horz" pos="7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9/8/2017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3811367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9/8/2017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880764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9/8/2017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402360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9/8/2017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82984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633830-2244-49AE-BC4A-47F415C177C6}" type="datetimeFigureOut">
              <a:rPr lang="en-US" smtClean="0"/>
              <a:pPr/>
              <a:t>9/8/2017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250668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633830-2244-49AE-BC4A-47F415C177C6}" type="datetimeFigureOut">
              <a:rPr lang="en-US" smtClean="0"/>
              <a:pPr/>
              <a:t>9/8/2017</a:t>
            </a:fld>
            <a:endParaRPr lang="en-US" dirty="0"/>
          </a:p>
        </p:txBody>
      </p:sp>
      <p:sp>
        <p:nvSpPr>
          <p:cNvPr id="4" name="Footer Placeholder 3"/>
          <p:cNvSpPr>
            <a:spLocks noGrp="1"/>
          </p:cNvSpPr>
          <p:nvPr>
            <p:ph type="ftr" sz="quarter" idx="11"/>
          </p:nvPr>
        </p:nvSpPr>
        <p:spPr/>
        <p:txBody>
          <a:bodyPr/>
          <a:lstStyle>
            <a:lvl1pPr>
              <a:defRPr cap="all" baseline="0"/>
            </a:lvl1p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614212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9/8/2017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644932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9/8/2017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560680935"/>
      </p:ext>
    </p:extLst>
  </p:cSld>
  <p:clrMapOvr>
    <a:masterClrMapping/>
  </p:clrMapOvr>
  <p:extLst>
    <p:ext uri="{DCECCB84-F9BA-43D5-87BE-67443E8EF086}">
      <p15:sldGuideLst xmlns:p15="http://schemas.microsoft.com/office/powerpoint/2012/main">
        <p15:guide id="1" pos="484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smtClean="0"/>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3C633830-2244-49AE-BC4A-47F415C177C6}" type="datetimeFigureOut">
              <a:rPr lang="en-US" smtClean="0"/>
              <a:t>9/8/2017</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770103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633830-2244-49AE-BC4A-47F415C177C6}" type="datetimeFigureOut">
              <a:rPr lang="en-US" smtClean="0"/>
              <a:pPr/>
              <a:t>9/8/2017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773329702"/>
      </p:ext>
    </p:extLst>
  </p:cSld>
  <p:clrMapOvr>
    <a:masterClrMapping/>
  </p:clrMapOvr>
  <p:extLst>
    <p:ext uri="{DCECCB84-F9BA-43D5-87BE-67443E8EF086}">
      <p15:sldGuideLst xmlns:p15="http://schemas.microsoft.com/office/powerpoint/2012/main">
        <p15:guide id="1" pos="48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smtClean="0"/>
              <a:t>9/8/2017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1972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smtClean="0"/>
              <a:t>9/8/2017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22079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smtClean="0"/>
              <a:t>9/8/2017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947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smtClean="0"/>
              <a:t>9/8/2017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243865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9/8/2017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739946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9/8/2017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443077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633830-2244-49AE-BC4A-47F415C177C6}" type="datetimeFigureOut">
              <a:rPr lang="en-US" smtClean="0"/>
              <a:pPr/>
              <a:t>9/8/2017</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222449883"/>
      </p:ext>
    </p:extLst>
  </p:cSld>
  <p:clrMap bg1="dk1" tx1="lt1" bg2="dk2" tx2="lt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24" userDrawn="1">
          <p15:clr>
            <a:srgbClr val="F26B43"/>
          </p15:clr>
        </p15:guide>
        <p15:guide id="2" pos="360" userDrawn="1">
          <p15:clr>
            <a:srgbClr val="F26B43"/>
          </p15:clr>
        </p15:guide>
        <p15:guide id="3" orient="horz" pos="432" userDrawn="1">
          <p15:clr>
            <a:srgbClr val="F26B43"/>
          </p15:clr>
        </p15:guide>
        <p15:guide id="4" pos="5400" userDrawn="1">
          <p15:clr>
            <a:srgbClr val="F26B43"/>
          </p15:clr>
        </p15:guide>
        <p15:guide id="5" pos="244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repl.it/"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socrative.co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brary.ucsf.edu/help/classes"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bioinformatics.ucsf.edu/degree-program/courses" TargetMode="External"/><Relationship Id="rId5" Type="http://schemas.openxmlformats.org/officeDocument/2006/relationships/hyperlink" Target="http://cores.ucsf.edu/bioinformatics-analysis.html" TargetMode="External"/><Relationship Id="rId4" Type="http://schemas.openxmlformats.org/officeDocument/2006/relationships/hyperlink" Target="https://www.facebook.com/cellhacker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bit.ly/programmingandpizza"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mailto:emily.jones@ucsf.edu"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programmerryangosling.tumblr.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6" name="Rectangle 5"/>
          <p:cNvSpPr/>
          <p:nvPr/>
        </p:nvSpPr>
        <p:spPr>
          <a:xfrm>
            <a:off x="-136478" y="-122830"/>
            <a:ext cx="9608024" cy="7342496"/>
          </a:xfrm>
          <a:prstGeom prst="rect">
            <a:avLst/>
          </a:prstGeom>
          <a:solidFill>
            <a:schemeClr val="tx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178676" y="1493768"/>
            <a:ext cx="8586952" cy="1285581"/>
          </a:xfrm>
        </p:spPr>
        <p:txBody>
          <a:bodyPr>
            <a:normAutofit/>
          </a:bodyPr>
          <a:lstStyle/>
          <a:p>
            <a:pPr algn="ctr"/>
            <a:r>
              <a:rPr lang="en-US" sz="4000" cap="none" dirty="0">
                <a:solidFill>
                  <a:srgbClr val="1C546B"/>
                </a:solidFill>
              </a:rPr>
              <a:t>BMS </a:t>
            </a:r>
            <a:r>
              <a:rPr lang="en-US" sz="4000" cap="none" dirty="0" err="1">
                <a:solidFill>
                  <a:srgbClr val="1C546B"/>
                </a:solidFill>
              </a:rPr>
              <a:t>Bootcamp</a:t>
            </a:r>
            <a:r>
              <a:rPr lang="en-US" sz="4000" cap="none" dirty="0">
                <a:solidFill>
                  <a:srgbClr val="1C546B"/>
                </a:solidFill>
              </a:rPr>
              <a:t> Coding Workshop</a:t>
            </a:r>
          </a:p>
        </p:txBody>
      </p:sp>
      <p:sp>
        <p:nvSpPr>
          <p:cNvPr id="3" name="Subtitle 2"/>
          <p:cNvSpPr>
            <a:spLocks noGrp="1"/>
          </p:cNvSpPr>
          <p:nvPr>
            <p:ph type="subTitle" idx="1"/>
          </p:nvPr>
        </p:nvSpPr>
        <p:spPr>
          <a:xfrm>
            <a:off x="1907068" y="4956901"/>
            <a:ext cx="5275772" cy="706355"/>
          </a:xfrm>
        </p:spPr>
        <p:txBody>
          <a:bodyPr>
            <a:normAutofit fontScale="77500" lnSpcReduction="20000"/>
          </a:bodyPr>
          <a:lstStyle/>
          <a:p>
            <a:pPr algn="ctr"/>
            <a:r>
              <a:rPr lang="en-US" cap="none" dirty="0" smtClean="0">
                <a:solidFill>
                  <a:srgbClr val="1C546B"/>
                </a:solidFill>
              </a:rPr>
              <a:t>Emily Jones</a:t>
            </a:r>
          </a:p>
          <a:p>
            <a:pPr algn="ctr"/>
            <a:r>
              <a:rPr lang="en-US" cap="none" dirty="0">
                <a:solidFill>
                  <a:srgbClr val="1C546B"/>
                </a:solidFill>
              </a:rPr>
              <a:t>7</a:t>
            </a:r>
            <a:r>
              <a:rPr lang="en-US" cap="none" dirty="0" smtClean="0">
                <a:solidFill>
                  <a:srgbClr val="1C546B"/>
                </a:solidFill>
              </a:rPr>
              <a:t> September 2017</a:t>
            </a:r>
            <a:endParaRPr lang="en-US" cap="none" dirty="0">
              <a:solidFill>
                <a:srgbClr val="1C546B"/>
              </a:solidFill>
            </a:endParaRPr>
          </a:p>
        </p:txBody>
      </p:sp>
      <p:pic>
        <p:nvPicPr>
          <p:cNvPr id="2050" name="Picture 2" descr="http://www.cbrg.ethz.ch/logo_lang?hi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04" y="3034687"/>
            <a:ext cx="476250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226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9192" y="-261375"/>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p:cNvSpPr txBox="1">
            <a:spLocks/>
          </p:cNvSpPr>
          <p:nvPr/>
        </p:nvSpPr>
        <p:spPr>
          <a:xfrm>
            <a:off x="-25400" y="1143000"/>
            <a:ext cx="9207500" cy="5715000"/>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cap="none" dirty="0" smtClean="0">
                <a:solidFill>
                  <a:schemeClr val="tx1"/>
                </a:solidFill>
                <a:latin typeface="Segoe UI" panose="020B0502040204020203" pitchFamily="34" charset="0"/>
                <a:cs typeface="Segoe UI" panose="020B0502040204020203" pitchFamily="34" charset="0"/>
              </a:rPr>
              <a:t>With a partner, in pseudocode, describe a </a:t>
            </a:r>
            <a:r>
              <a:rPr lang="en-US" cap="none" dirty="0" smtClean="0">
                <a:solidFill>
                  <a:schemeClr val="accent2"/>
                </a:solidFill>
                <a:latin typeface="Segoe UI" panose="020B0502040204020203" pitchFamily="34" charset="0"/>
                <a:cs typeface="Segoe UI" panose="020B0502040204020203" pitchFamily="34" charset="0"/>
              </a:rPr>
              <a:t>function</a:t>
            </a:r>
            <a:r>
              <a:rPr lang="en-US" cap="none" dirty="0" smtClean="0">
                <a:solidFill>
                  <a:schemeClr val="tx1"/>
                </a:solidFill>
                <a:latin typeface="Segoe UI" panose="020B0502040204020203" pitchFamily="34" charset="0"/>
                <a:cs typeface="Segoe UI" panose="020B0502040204020203" pitchFamily="34" charset="0"/>
              </a:rPr>
              <a:t> called “</a:t>
            </a:r>
            <a:r>
              <a:rPr lang="en-US" cap="none" dirty="0" err="1" smtClean="0">
                <a:solidFill>
                  <a:schemeClr val="accent2"/>
                </a:solidFill>
                <a:latin typeface="Segoe UI" panose="020B0502040204020203" pitchFamily="34" charset="0"/>
                <a:cs typeface="Segoe UI" panose="020B0502040204020203" pitchFamily="34" charset="0"/>
              </a:rPr>
              <a:t>FizzBuzz</a:t>
            </a:r>
            <a:r>
              <a:rPr lang="en-US" cap="none" dirty="0" smtClean="0">
                <a:solidFill>
                  <a:schemeClr val="tx1"/>
                </a:solidFill>
                <a:latin typeface="Segoe UI" panose="020B0502040204020203" pitchFamily="34" charset="0"/>
                <a:cs typeface="Segoe UI" panose="020B0502040204020203" pitchFamily="34" charset="0"/>
              </a:rPr>
              <a:t>.”</a:t>
            </a:r>
          </a:p>
          <a:p>
            <a:pPr>
              <a:lnSpc>
                <a:spcPct val="100000"/>
              </a:lnSpc>
              <a:spcBef>
                <a:spcPts val="0"/>
              </a:spcBef>
            </a:pPr>
            <a:r>
              <a:rPr lang="en-US" cap="none" dirty="0" smtClean="0">
                <a:solidFill>
                  <a:schemeClr val="tx1"/>
                </a:solidFill>
                <a:latin typeface="Segoe UI" panose="020B0502040204020203" pitchFamily="34" charset="0"/>
                <a:cs typeface="Segoe UI" panose="020B0502040204020203" pitchFamily="34" charset="0"/>
              </a:rPr>
              <a:t>This function does the following:</a:t>
            </a:r>
          </a:p>
          <a:p>
            <a:pPr marL="457200" indent="-457200">
              <a:lnSpc>
                <a:spcPct val="100000"/>
              </a:lnSpc>
              <a:spcBef>
                <a:spcPts val="0"/>
              </a:spcBef>
              <a:buSzPct val="100000"/>
              <a:buAutoNum type="arabicPeriod"/>
            </a:pPr>
            <a:r>
              <a:rPr lang="en-US" cap="none" dirty="0" smtClean="0">
                <a:solidFill>
                  <a:schemeClr val="tx1"/>
                </a:solidFill>
                <a:latin typeface="Segoe UI" panose="020B0502040204020203" pitchFamily="34" charset="0"/>
                <a:cs typeface="Segoe UI" panose="020B0502040204020203" pitchFamily="34" charset="0"/>
              </a:rPr>
              <a:t>Takes a whole number “</a:t>
            </a:r>
            <a:r>
              <a:rPr lang="en-US" cap="none" dirty="0" smtClean="0">
                <a:solidFill>
                  <a:schemeClr val="accent2"/>
                </a:solidFill>
                <a:latin typeface="Segoe UI" panose="020B0502040204020203" pitchFamily="34" charset="0"/>
                <a:cs typeface="Segoe UI" panose="020B0502040204020203" pitchFamily="34" charset="0"/>
              </a:rPr>
              <a:t>x</a:t>
            </a:r>
            <a:r>
              <a:rPr lang="en-US" cap="none" dirty="0" smtClean="0">
                <a:solidFill>
                  <a:schemeClr val="tx1"/>
                </a:solidFill>
                <a:latin typeface="Segoe UI" panose="020B0502040204020203" pitchFamily="34" charset="0"/>
                <a:cs typeface="Segoe UI" panose="020B0502040204020203" pitchFamily="34" charset="0"/>
              </a:rPr>
              <a:t>”</a:t>
            </a:r>
          </a:p>
          <a:p>
            <a:pPr marL="457200" indent="-457200">
              <a:lnSpc>
                <a:spcPct val="100000"/>
              </a:lnSpc>
              <a:spcBef>
                <a:spcPts val="0"/>
              </a:spcBef>
              <a:buSzPct val="100000"/>
              <a:buAutoNum type="arabicPeriod"/>
            </a:pPr>
            <a:endParaRPr lang="en-US" cap="none" dirty="0">
              <a:solidFill>
                <a:schemeClr val="tx1"/>
              </a:solidFill>
              <a:latin typeface="Segoe UI" panose="020B0502040204020203" pitchFamily="34" charset="0"/>
              <a:cs typeface="Segoe UI" panose="020B0502040204020203" pitchFamily="34" charset="0"/>
            </a:endParaRPr>
          </a:p>
          <a:p>
            <a:pPr marL="457200" indent="-457200">
              <a:lnSpc>
                <a:spcPct val="100000"/>
              </a:lnSpc>
              <a:spcBef>
                <a:spcPts val="0"/>
              </a:spcBef>
              <a:buSzPct val="100000"/>
              <a:buAutoNum type="arabicPeriod"/>
            </a:pPr>
            <a:endParaRPr lang="en-US" cap="none" dirty="0" smtClean="0">
              <a:solidFill>
                <a:schemeClr val="tx1"/>
              </a:solidFill>
              <a:latin typeface="Segoe UI" panose="020B0502040204020203" pitchFamily="34" charset="0"/>
              <a:cs typeface="Segoe UI" panose="020B0502040204020203" pitchFamily="34" charset="0"/>
            </a:endParaRPr>
          </a:p>
          <a:p>
            <a:pPr>
              <a:lnSpc>
                <a:spcPct val="100000"/>
              </a:lnSpc>
              <a:spcBef>
                <a:spcPts val="0"/>
              </a:spcBef>
              <a:buSzPct val="100000"/>
            </a:pPr>
            <a:endParaRPr lang="en-US"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spcBef>
                <a:spcPts val="0"/>
              </a:spcBef>
              <a:buSzPct val="100000"/>
              <a:buFont typeface="+mj-lt"/>
              <a:buAutoNum type="arabicPeriod" startAt="2"/>
            </a:pPr>
            <a:r>
              <a:rPr lang="en-US" cap="none" dirty="0" smtClean="0">
                <a:solidFill>
                  <a:schemeClr val="tx1"/>
                </a:solidFill>
                <a:latin typeface="Segoe UI" panose="020B0502040204020203" pitchFamily="34" charset="0"/>
                <a:cs typeface="Segoe UI" panose="020B0502040204020203" pitchFamily="34" charset="0"/>
              </a:rPr>
              <a:t>Prints all the numbers </a:t>
            </a:r>
            <a:r>
              <a:rPr lang="en-US" cap="none" dirty="0" smtClean="0">
                <a:solidFill>
                  <a:schemeClr val="accent5"/>
                </a:solidFill>
                <a:latin typeface="Segoe UI" panose="020B0502040204020203" pitchFamily="34" charset="0"/>
                <a:cs typeface="Segoe UI" panose="020B0502040204020203" pitchFamily="34" charset="0"/>
              </a:rPr>
              <a:t>between 1 and x in order</a:t>
            </a:r>
            <a:r>
              <a:rPr lang="en-US" cap="none" dirty="0" smtClean="0">
                <a:solidFill>
                  <a:schemeClr val="tx1"/>
                </a:solidFill>
                <a:latin typeface="Segoe UI" panose="020B0502040204020203" pitchFamily="34" charset="0"/>
                <a:cs typeface="Segoe UI" panose="020B0502040204020203" pitchFamily="34" charset="0"/>
              </a:rPr>
              <a:t>, BUT</a:t>
            </a:r>
          </a:p>
          <a:p>
            <a:pPr marL="457200" indent="-457200">
              <a:lnSpc>
                <a:spcPct val="100000"/>
              </a:lnSpc>
              <a:spcBef>
                <a:spcPts val="0"/>
              </a:spcBef>
              <a:buSzPct val="100000"/>
              <a:buAutoNum type="arabicPeriod" startAt="2"/>
            </a:pPr>
            <a:endParaRPr lang="en-US"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spcBef>
                <a:spcPts val="0"/>
              </a:spcBef>
              <a:buSzPct val="100000"/>
              <a:buAutoNum type="arabicPeriod" startAt="2"/>
            </a:pPr>
            <a:endParaRPr lang="en-US" cap="none" dirty="0">
              <a:solidFill>
                <a:schemeClr val="tx1"/>
              </a:solidFill>
              <a:latin typeface="Segoe UI" panose="020B0502040204020203" pitchFamily="34" charset="0"/>
              <a:cs typeface="Segoe UI" panose="020B0502040204020203" pitchFamily="34" charset="0"/>
            </a:endParaRPr>
          </a:p>
          <a:p>
            <a:pPr>
              <a:lnSpc>
                <a:spcPct val="100000"/>
              </a:lnSpc>
              <a:spcBef>
                <a:spcPts val="0"/>
              </a:spcBef>
              <a:buSzPct val="100000"/>
            </a:pPr>
            <a:endParaRPr lang="en-US"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spcBef>
                <a:spcPts val="0"/>
              </a:spcBef>
              <a:buSzPct val="100000"/>
              <a:buAutoNum type="arabicPeriod" startAt="2"/>
            </a:pPr>
            <a:r>
              <a:rPr lang="en-US" cap="none" dirty="0" smtClean="0">
                <a:solidFill>
                  <a:schemeClr val="accent6"/>
                </a:solidFill>
                <a:latin typeface="Segoe UI" panose="020B0502040204020203" pitchFamily="34" charset="0"/>
                <a:cs typeface="Segoe UI" panose="020B0502040204020203" pitchFamily="34" charset="0"/>
              </a:rPr>
              <a:t>If </a:t>
            </a:r>
            <a:r>
              <a:rPr lang="en-US" cap="none" dirty="0" smtClean="0">
                <a:solidFill>
                  <a:schemeClr val="accent6"/>
                </a:solidFill>
                <a:latin typeface="Segoe UI" panose="020B0502040204020203" pitchFamily="34" charset="0"/>
                <a:cs typeface="Segoe UI" panose="020B0502040204020203" pitchFamily="34" charset="0"/>
              </a:rPr>
              <a:t>the number is </a:t>
            </a:r>
            <a:r>
              <a:rPr lang="en-US" cap="none" dirty="0" smtClean="0">
                <a:solidFill>
                  <a:schemeClr val="accent6"/>
                </a:solidFill>
                <a:latin typeface="Segoe UI" panose="020B0502040204020203" pitchFamily="34" charset="0"/>
                <a:cs typeface="Segoe UI" panose="020B0502040204020203" pitchFamily="34" charset="0"/>
              </a:rPr>
              <a:t>a multiple of 3, then </a:t>
            </a:r>
            <a:r>
              <a:rPr lang="en-US" cap="none" dirty="0" smtClean="0">
                <a:solidFill>
                  <a:schemeClr val="tx1"/>
                </a:solidFill>
                <a:latin typeface="Segoe UI" panose="020B0502040204020203" pitchFamily="34" charset="0"/>
                <a:cs typeface="Segoe UI" panose="020B0502040204020203" pitchFamily="34" charset="0"/>
              </a:rPr>
              <a:t>print “Fizz” instead of the number AND</a:t>
            </a:r>
          </a:p>
          <a:p>
            <a:pPr marL="457200" indent="-457200">
              <a:lnSpc>
                <a:spcPct val="100000"/>
              </a:lnSpc>
              <a:spcBef>
                <a:spcPts val="0"/>
              </a:spcBef>
              <a:buSzPct val="100000"/>
              <a:buAutoNum type="arabicPeriod" startAt="2"/>
            </a:pPr>
            <a:r>
              <a:rPr lang="en-US" cap="none" dirty="0">
                <a:solidFill>
                  <a:schemeClr val="accent6"/>
                </a:solidFill>
                <a:latin typeface="Segoe UI" panose="020B0502040204020203" pitchFamily="34" charset="0"/>
                <a:cs typeface="Segoe UI" panose="020B0502040204020203" pitchFamily="34" charset="0"/>
              </a:rPr>
              <a:t>If </a:t>
            </a:r>
            <a:r>
              <a:rPr lang="en-US" cap="none" dirty="0" smtClean="0">
                <a:solidFill>
                  <a:schemeClr val="accent6"/>
                </a:solidFill>
                <a:latin typeface="Segoe UI" panose="020B0502040204020203" pitchFamily="34" charset="0"/>
                <a:cs typeface="Segoe UI" panose="020B0502040204020203" pitchFamily="34" charset="0"/>
              </a:rPr>
              <a:t>the number </a:t>
            </a:r>
            <a:r>
              <a:rPr lang="en-US" cap="none" dirty="0">
                <a:solidFill>
                  <a:schemeClr val="accent6"/>
                </a:solidFill>
                <a:latin typeface="Segoe UI" panose="020B0502040204020203" pitchFamily="34" charset="0"/>
                <a:cs typeface="Segoe UI" panose="020B0502040204020203" pitchFamily="34" charset="0"/>
              </a:rPr>
              <a:t>is a multiple of 5, then </a:t>
            </a:r>
            <a:r>
              <a:rPr lang="en-US" cap="none" dirty="0">
                <a:solidFill>
                  <a:schemeClr val="tx1"/>
                </a:solidFill>
                <a:latin typeface="Segoe UI" panose="020B0502040204020203" pitchFamily="34" charset="0"/>
                <a:cs typeface="Segoe UI" panose="020B0502040204020203" pitchFamily="34" charset="0"/>
              </a:rPr>
              <a:t>print “Buzz” instead of the number</a:t>
            </a:r>
            <a:endParaRPr lang="en-US"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spcBef>
                <a:spcPts val="0"/>
              </a:spcBef>
              <a:buSzPct val="100000"/>
              <a:buAutoNum type="arabicPeriod" startAt="2"/>
            </a:pPr>
            <a:endParaRPr lang="en-US" cap="none" dirty="0">
              <a:solidFill>
                <a:schemeClr val="tx1"/>
              </a:solidFill>
              <a:latin typeface="Segoe UI" panose="020B0502040204020203" pitchFamily="34" charset="0"/>
              <a:cs typeface="Segoe UI" panose="020B0502040204020203" pitchFamily="34" charset="0"/>
            </a:endParaRPr>
          </a:p>
          <a:p>
            <a:pPr>
              <a:lnSpc>
                <a:spcPct val="100000"/>
              </a:lnSpc>
              <a:spcBef>
                <a:spcPts val="0"/>
              </a:spcBef>
              <a:buSzPct val="100000"/>
            </a:pPr>
            <a:endParaRPr lang="en-US" cap="none" dirty="0" smtClean="0">
              <a:solidFill>
                <a:schemeClr val="tx1"/>
              </a:solidFill>
              <a:latin typeface="Segoe UI" panose="020B0502040204020203" pitchFamily="34" charset="0"/>
              <a:cs typeface="Segoe UI" panose="020B0502040204020203" pitchFamily="34" charset="0"/>
            </a:endParaRPr>
          </a:p>
          <a:p>
            <a:pPr>
              <a:lnSpc>
                <a:spcPct val="100000"/>
              </a:lnSpc>
              <a:spcBef>
                <a:spcPts val="0"/>
              </a:spcBef>
            </a:pPr>
            <a:endParaRPr lang="en-US" cap="none" dirty="0" smtClean="0">
              <a:solidFill>
                <a:schemeClr val="tx1"/>
              </a:solidFill>
              <a:latin typeface="Segoe UI" panose="020B0502040204020203" pitchFamily="34" charset="0"/>
              <a:cs typeface="Segoe UI" panose="020B0502040204020203" pitchFamily="34" charset="0"/>
            </a:endParaRPr>
          </a:p>
        </p:txBody>
      </p:sp>
      <p:sp>
        <p:nvSpPr>
          <p:cNvPr id="7" name="Rectangle 6"/>
          <p:cNvSpPr/>
          <p:nvPr/>
        </p:nvSpPr>
        <p:spPr>
          <a:xfrm>
            <a:off x="988617" y="2167411"/>
            <a:ext cx="6391708" cy="646331"/>
          </a:xfrm>
          <a:prstGeom prst="rect">
            <a:avLst/>
          </a:prstGeom>
          <a:ln w="38100">
            <a:solidFill>
              <a:schemeClr val="tx1"/>
            </a:solidFill>
          </a:ln>
        </p:spPr>
        <p:txBody>
          <a:bodyPr wrap="square">
            <a:spAutoFit/>
          </a:bodyPr>
          <a:lstStyle/>
          <a:p>
            <a:r>
              <a:rPr lang="en-US" dirty="0">
                <a:solidFill>
                  <a:schemeClr val="accent2"/>
                </a:solidFill>
                <a:latin typeface="Courier New" panose="02070309020205020404" pitchFamily="49" charset="0"/>
                <a:cs typeface="Courier New" panose="02070309020205020404" pitchFamily="49" charset="0"/>
              </a:rPr>
              <a:t>function </a:t>
            </a:r>
            <a:r>
              <a:rPr lang="en-US" dirty="0" err="1">
                <a:solidFill>
                  <a:schemeClr val="accent2"/>
                </a:solidFill>
                <a:latin typeface="Courier New" panose="02070309020205020404" pitchFamily="49" charset="0"/>
                <a:cs typeface="Courier New" panose="02070309020205020404" pitchFamily="49" charset="0"/>
              </a:rPr>
              <a:t>FizzBuzz</a:t>
            </a:r>
            <a:r>
              <a:rPr lang="en-US" dirty="0">
                <a:solidFill>
                  <a:schemeClr val="accent2"/>
                </a:solidFill>
                <a:latin typeface="Courier New" panose="02070309020205020404" pitchFamily="49" charset="0"/>
                <a:cs typeface="Courier New" panose="02070309020205020404" pitchFamily="49" charset="0"/>
              </a:rPr>
              <a:t>(x):</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________</a:t>
            </a:r>
            <a:endParaRPr lang="en-US" dirty="0">
              <a:latin typeface="Courier New" panose="02070309020205020404" pitchFamily="49" charset="0"/>
              <a:cs typeface="Courier New" panose="02070309020205020404" pitchFamily="49" charset="0"/>
            </a:endParaRPr>
          </a:p>
        </p:txBody>
      </p:sp>
      <p:sp>
        <p:nvSpPr>
          <p:cNvPr id="8" name="Rectangle 7"/>
          <p:cNvSpPr/>
          <p:nvPr/>
        </p:nvSpPr>
        <p:spPr>
          <a:xfrm>
            <a:off x="988617" y="3409873"/>
            <a:ext cx="6391708" cy="646331"/>
          </a:xfrm>
          <a:prstGeom prst="rect">
            <a:avLst/>
          </a:prstGeom>
          <a:ln w="38100">
            <a:solidFill>
              <a:schemeClr val="tx1"/>
            </a:solidFill>
          </a:ln>
        </p:spPr>
        <p:txBody>
          <a:bodyPr wrap="square">
            <a:spAutoFit/>
          </a:bodyPr>
          <a:lstStyle/>
          <a:p>
            <a:r>
              <a:rPr lang="en-US" dirty="0">
                <a:solidFill>
                  <a:schemeClr val="accent5"/>
                </a:solidFill>
                <a:latin typeface="Courier New" panose="02070309020205020404" pitchFamily="49" charset="0"/>
                <a:cs typeface="Courier New" panose="02070309020205020404" pitchFamily="49" charset="0"/>
              </a:rPr>
              <a:t>for </a:t>
            </a:r>
            <a:r>
              <a:rPr lang="en-US" dirty="0" err="1">
                <a:solidFill>
                  <a:schemeClr val="accent5"/>
                </a:solidFill>
                <a:latin typeface="Courier New" panose="02070309020205020404" pitchFamily="49" charset="0"/>
                <a:cs typeface="Courier New" panose="02070309020205020404" pitchFamily="49" charset="0"/>
              </a:rPr>
              <a:t>i</a:t>
            </a:r>
            <a:r>
              <a:rPr lang="en-US" dirty="0">
                <a:solidFill>
                  <a:schemeClr val="accent5"/>
                </a:solidFill>
                <a:latin typeface="Courier New" panose="02070309020205020404" pitchFamily="49" charset="0"/>
                <a:cs typeface="Courier New" panose="02070309020205020404" pitchFamily="49" charset="0"/>
              </a:rPr>
              <a:t> = </a:t>
            </a:r>
            <a:r>
              <a:rPr lang="en-US" u="sng" dirty="0">
                <a:solidFill>
                  <a:schemeClr val="accent5"/>
                </a:solidFill>
                <a:latin typeface="Courier New" panose="02070309020205020404" pitchFamily="49" charset="0"/>
                <a:cs typeface="Courier New" panose="02070309020205020404" pitchFamily="49" charset="0"/>
              </a:rPr>
              <a:t>a</a:t>
            </a:r>
            <a:r>
              <a:rPr lang="en-US" dirty="0">
                <a:solidFill>
                  <a:schemeClr val="accent5"/>
                </a:solidFill>
                <a:latin typeface="Courier New" panose="02070309020205020404" pitchFamily="49" charset="0"/>
                <a:cs typeface="Courier New" panose="02070309020205020404" pitchFamily="49" charset="0"/>
              </a:rPr>
              <a:t> to </a:t>
            </a:r>
            <a:r>
              <a:rPr lang="en-US" u="sng" dirty="0" smtClean="0">
                <a:solidFill>
                  <a:schemeClr val="accent5"/>
                </a:solidFill>
                <a:latin typeface="Courier New" panose="02070309020205020404" pitchFamily="49" charset="0"/>
                <a:cs typeface="Courier New" panose="02070309020205020404" pitchFamily="49" charset="0"/>
              </a:rPr>
              <a:t>b</a:t>
            </a:r>
            <a:endParaRPr lang="en-US" u="sng" dirty="0">
              <a:solidFill>
                <a:schemeClr val="accent5"/>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________</a:t>
            </a:r>
            <a:endParaRPr lang="en-US" dirty="0">
              <a:latin typeface="Courier New" panose="02070309020205020404" pitchFamily="49" charset="0"/>
              <a:cs typeface="Courier New" panose="02070309020205020404" pitchFamily="49" charset="0"/>
            </a:endParaRPr>
          </a:p>
        </p:txBody>
      </p:sp>
      <p:sp>
        <p:nvSpPr>
          <p:cNvPr id="9" name="Rectangle 8"/>
          <p:cNvSpPr/>
          <p:nvPr/>
        </p:nvSpPr>
        <p:spPr>
          <a:xfrm>
            <a:off x="988617" y="4938599"/>
            <a:ext cx="3265525" cy="1200329"/>
          </a:xfrm>
          <a:prstGeom prst="rect">
            <a:avLst/>
          </a:prstGeom>
          <a:ln w="38100">
            <a:solidFill>
              <a:schemeClr val="tx1"/>
            </a:solidFill>
          </a:ln>
        </p:spPr>
        <p:txBody>
          <a:bodyPr wrap="square">
            <a:spAutoFit/>
          </a:bodyPr>
          <a:lstStyle/>
          <a:p>
            <a:r>
              <a:rPr lang="en-US" dirty="0">
                <a:solidFill>
                  <a:schemeClr val="accent6"/>
                </a:solidFill>
                <a:latin typeface="Courier New" panose="02070309020205020404" pitchFamily="49" charset="0"/>
                <a:cs typeface="Courier New" panose="02070309020205020404" pitchFamily="49" charset="0"/>
              </a:rPr>
              <a:t>if (condition) </a:t>
            </a:r>
            <a:r>
              <a:rPr lang="en-US" dirty="0" smtClean="0">
                <a:solidFill>
                  <a:schemeClr val="accent6"/>
                </a:solidFill>
                <a:latin typeface="Courier New" panose="02070309020205020404" pitchFamily="49" charset="0"/>
                <a:cs typeface="Courier New" panose="02070309020205020404" pitchFamily="49" charset="0"/>
              </a:rPr>
              <a:t>then</a:t>
            </a:r>
            <a:endParaRPr lang="en-US" dirty="0">
              <a:solidFill>
                <a:schemeClr val="accent6"/>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________</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11" name="Title 1"/>
          <p:cNvSpPr txBox="1">
            <a:spLocks/>
          </p:cNvSpPr>
          <p:nvPr/>
        </p:nvSpPr>
        <p:spPr>
          <a:xfrm>
            <a:off x="345963" y="29220"/>
            <a:ext cx="7034362" cy="10569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4000" cap="none" dirty="0" err="1" smtClean="0"/>
              <a:t>FizzBuzz</a:t>
            </a:r>
            <a:r>
              <a:rPr lang="en-US" sz="4000" cap="none" dirty="0" smtClean="0"/>
              <a:t> Test</a:t>
            </a:r>
            <a:endParaRPr lang="en-US" sz="4000" cap="none" dirty="0"/>
          </a:p>
        </p:txBody>
      </p:sp>
      <p:sp>
        <p:nvSpPr>
          <p:cNvPr id="12" name="Rectangle 11"/>
          <p:cNvSpPr/>
          <p:nvPr/>
        </p:nvSpPr>
        <p:spPr>
          <a:xfrm>
            <a:off x="4254142" y="4938599"/>
            <a:ext cx="3126183" cy="1200329"/>
          </a:xfrm>
          <a:prstGeom prst="rect">
            <a:avLst/>
          </a:prstGeom>
          <a:ln w="38100">
            <a:solidFill>
              <a:schemeClr val="tx1"/>
            </a:solidFill>
          </a:ln>
        </p:spPr>
        <p:txBody>
          <a:bodyPr wrap="square">
            <a:spAutoFit/>
          </a:bodyPr>
          <a:lstStyle/>
          <a:p>
            <a:r>
              <a:rPr lang="en-US" dirty="0">
                <a:solidFill>
                  <a:schemeClr val="accent6"/>
                </a:solidFill>
                <a:latin typeface="Courier New" panose="02070309020205020404" pitchFamily="49" charset="0"/>
                <a:cs typeface="Courier New" panose="02070309020205020404" pitchFamily="49" charset="0"/>
              </a:rPr>
              <a:t>if (condition) </a:t>
            </a:r>
            <a:r>
              <a:rPr lang="en-US" dirty="0" smtClean="0">
                <a:solidFill>
                  <a:schemeClr val="accent6"/>
                </a:solidFill>
                <a:latin typeface="Courier New" panose="02070309020205020404" pitchFamily="49" charset="0"/>
                <a:cs typeface="Courier New" panose="02070309020205020404" pitchFamily="49" charset="0"/>
              </a:rPr>
              <a:t>then</a:t>
            </a:r>
            <a:endParaRPr lang="en-US" dirty="0">
              <a:solidFill>
                <a:schemeClr val="accent6"/>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________</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else </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________</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89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38149" y="1143000"/>
            <a:ext cx="7762876" cy="5715000"/>
          </a:xfrm>
        </p:spPr>
        <p:txBody>
          <a:bodyPr>
            <a:noAutofit/>
          </a:bodyPr>
          <a:lstStyle/>
          <a:p>
            <a:pPr>
              <a:lnSpc>
                <a:spcPct val="100000"/>
              </a:lnSpc>
              <a:spcBef>
                <a:spcPts val="0"/>
              </a:spcBef>
            </a:pPr>
            <a:r>
              <a:rPr lang="en-US" i="0" cap="none" dirty="0" smtClean="0">
                <a:solidFill>
                  <a:schemeClr val="tx1"/>
                </a:solidFill>
                <a:latin typeface="Segoe UI" panose="020B0502040204020203" pitchFamily="34" charset="0"/>
                <a:cs typeface="Segoe UI" panose="020B0502040204020203" pitchFamily="34" charset="0"/>
              </a:rPr>
              <a:t>Swap papers with another pair.</a:t>
            </a:r>
          </a:p>
          <a:p>
            <a:pPr>
              <a:lnSpc>
                <a:spcPct val="100000"/>
              </a:lnSpc>
              <a:spcBef>
                <a:spcPts val="0"/>
              </a:spcBef>
            </a:pPr>
            <a:r>
              <a:rPr lang="en-US" i="0" cap="none" dirty="0" smtClean="0">
                <a:solidFill>
                  <a:schemeClr val="tx1"/>
                </a:solidFill>
                <a:latin typeface="Segoe UI" panose="020B0502040204020203" pitchFamily="34" charset="0"/>
                <a:cs typeface="Segoe UI" panose="020B0502040204020203" pitchFamily="34" charset="0"/>
              </a:rPr>
              <a:t>Let x = 20. Write down what their function outputs, talking through each iteration of the loop as you go.</a:t>
            </a:r>
          </a:p>
          <a:p>
            <a:pPr>
              <a:lnSpc>
                <a:spcPct val="100000"/>
              </a:lnSpc>
              <a:spcBef>
                <a:spcPts val="0"/>
              </a:spcBef>
            </a:pPr>
            <a:endParaRPr lang="en-US" i="0" cap="none" dirty="0" smtClean="0">
              <a:solidFill>
                <a:schemeClr val="tx1"/>
              </a:solidFill>
              <a:latin typeface="Segoe UI" panose="020B0502040204020203" pitchFamily="34" charset="0"/>
              <a:cs typeface="Segoe UI" panose="020B0502040204020203" pitchFamily="34" charset="0"/>
            </a:endParaRPr>
          </a:p>
          <a:p>
            <a:pPr>
              <a:lnSpc>
                <a:spcPct val="100000"/>
              </a:lnSpc>
              <a:spcBef>
                <a:spcPts val="0"/>
              </a:spcBef>
            </a:pPr>
            <a:r>
              <a:rPr lang="en-US" i="1" cap="none" dirty="0" smtClean="0">
                <a:solidFill>
                  <a:schemeClr val="tx1"/>
                </a:solidFill>
                <a:latin typeface="Segoe UI" panose="020B0502040204020203" pitchFamily="34" charset="0"/>
                <a:cs typeface="Segoe UI" panose="020B0502040204020203" pitchFamily="34" charset="0"/>
              </a:rPr>
              <a:t>Pseudocode:</a:t>
            </a:r>
            <a:endParaRPr lang="en-US" i="1" cap="none" dirty="0">
              <a:solidFill>
                <a:schemeClr val="tx1"/>
              </a:solidFill>
              <a:latin typeface="Segoe UI" panose="020B0502040204020203" pitchFamily="34" charset="0"/>
              <a:cs typeface="Segoe UI" panose="020B0502040204020203" pitchFamily="34" charset="0"/>
            </a:endParaRPr>
          </a:p>
          <a:p>
            <a:pPr>
              <a:lnSpc>
                <a:spcPct val="100000"/>
              </a:lnSpc>
              <a:spcBef>
                <a:spcPts val="0"/>
              </a:spcBef>
              <a:tabLst>
                <a:tab pos="457200" algn="l"/>
              </a:tabLst>
            </a:pPr>
            <a:r>
              <a:rPr lang="en-US" sz="1800" i="0" cap="none" dirty="0" smtClean="0">
                <a:solidFill>
                  <a:schemeClr val="tx1"/>
                </a:solidFill>
                <a:latin typeface="Courier New" panose="02070309020205020404" pitchFamily="49" charset="0"/>
                <a:cs typeface="Courier New" panose="02070309020205020404" pitchFamily="49" charset="0"/>
              </a:rPr>
              <a:t>function </a:t>
            </a:r>
            <a:r>
              <a:rPr lang="en-US" sz="1800" i="0" cap="none" dirty="0" err="1" smtClean="0">
                <a:solidFill>
                  <a:schemeClr val="tx1"/>
                </a:solidFill>
                <a:latin typeface="Courier New" panose="02070309020205020404" pitchFamily="49" charset="0"/>
                <a:cs typeface="Courier New" panose="02070309020205020404" pitchFamily="49" charset="0"/>
              </a:rPr>
              <a:t>FizzBuzz</a:t>
            </a:r>
            <a:r>
              <a:rPr lang="en-US" sz="1800" i="0" cap="none" dirty="0" smtClean="0">
                <a:solidFill>
                  <a:schemeClr val="tx1"/>
                </a:solidFill>
                <a:latin typeface="Courier New" panose="02070309020205020404" pitchFamily="49" charset="0"/>
                <a:cs typeface="Courier New" panose="02070309020205020404" pitchFamily="49" charset="0"/>
              </a:rPr>
              <a:t>(x):</a:t>
            </a:r>
          </a:p>
          <a:p>
            <a:pPr>
              <a:lnSpc>
                <a:spcPct val="100000"/>
              </a:lnSpc>
              <a:spcBef>
                <a:spcPts val="0"/>
              </a:spcBef>
              <a:tabLst>
                <a:tab pos="457200" algn="l"/>
              </a:tabLst>
            </a:pPr>
            <a:r>
              <a:rPr lang="en-US" sz="1800" i="0" cap="none" dirty="0" smtClean="0">
                <a:solidFill>
                  <a:schemeClr val="tx1"/>
                </a:solidFill>
                <a:latin typeface="Courier New" panose="02070309020205020404" pitchFamily="49" charset="0"/>
                <a:cs typeface="Courier New" panose="02070309020205020404" pitchFamily="49" charset="0"/>
              </a:rPr>
              <a:t>	</a:t>
            </a:r>
            <a:r>
              <a:rPr lang="en-US" sz="1800" i="0" cap="none" dirty="0">
                <a:solidFill>
                  <a:schemeClr val="tx1"/>
                </a:solidFill>
                <a:latin typeface="Courier New" panose="02070309020205020404" pitchFamily="49" charset="0"/>
                <a:cs typeface="Courier New" panose="02070309020205020404" pitchFamily="49" charset="0"/>
              </a:rPr>
              <a:t>for </a:t>
            </a:r>
            <a:r>
              <a:rPr lang="en-US" sz="1800" i="0" cap="none" dirty="0" err="1">
                <a:solidFill>
                  <a:schemeClr val="tx1"/>
                </a:solidFill>
                <a:latin typeface="Courier New" panose="02070309020205020404" pitchFamily="49" charset="0"/>
                <a:cs typeface="Courier New" panose="02070309020205020404" pitchFamily="49" charset="0"/>
              </a:rPr>
              <a:t>i</a:t>
            </a:r>
            <a:r>
              <a:rPr lang="en-US" sz="1800" i="0" cap="none" dirty="0">
                <a:solidFill>
                  <a:schemeClr val="tx1"/>
                </a:solidFill>
                <a:latin typeface="Courier New" panose="02070309020205020404" pitchFamily="49" charset="0"/>
                <a:cs typeface="Courier New" panose="02070309020205020404" pitchFamily="49" charset="0"/>
              </a:rPr>
              <a:t> = 1 to </a:t>
            </a:r>
            <a:r>
              <a:rPr lang="en-US" sz="1800" i="0" cap="none" dirty="0" smtClean="0">
                <a:solidFill>
                  <a:schemeClr val="tx1"/>
                </a:solidFill>
                <a:latin typeface="Courier New" panose="02070309020205020404" pitchFamily="49" charset="0"/>
                <a:cs typeface="Courier New" panose="02070309020205020404" pitchFamily="49" charset="0"/>
              </a:rPr>
              <a:t>x</a:t>
            </a:r>
          </a:p>
          <a:p>
            <a:pPr>
              <a:lnSpc>
                <a:spcPct val="100000"/>
              </a:lnSpc>
              <a:spcBef>
                <a:spcPts val="0"/>
              </a:spcBef>
              <a:tabLst>
                <a:tab pos="457200" algn="l"/>
              </a:tabLst>
            </a:pPr>
            <a:r>
              <a:rPr lang="en-US" sz="1800" i="0" cap="none" dirty="0">
                <a:solidFill>
                  <a:schemeClr val="tx1"/>
                </a:solidFill>
                <a:latin typeface="Courier New" panose="02070309020205020404" pitchFamily="49" charset="0"/>
                <a:cs typeface="Courier New" panose="02070309020205020404" pitchFamily="49" charset="0"/>
              </a:rPr>
              <a:t>	</a:t>
            </a:r>
            <a:r>
              <a:rPr lang="en-US" sz="1800" i="0" cap="none" dirty="0" smtClean="0">
                <a:solidFill>
                  <a:schemeClr val="tx1"/>
                </a:solidFill>
                <a:latin typeface="Courier New" panose="02070309020205020404" pitchFamily="49" charset="0"/>
                <a:cs typeface="Courier New" panose="02070309020205020404" pitchFamily="49" charset="0"/>
              </a:rPr>
              <a:t>	if (</a:t>
            </a:r>
            <a:r>
              <a:rPr lang="en-US" sz="1800" i="0" cap="none" dirty="0" err="1" smtClean="0">
                <a:solidFill>
                  <a:schemeClr val="tx1"/>
                </a:solidFill>
                <a:latin typeface="Courier New" panose="02070309020205020404" pitchFamily="49" charset="0"/>
                <a:cs typeface="Courier New" panose="02070309020205020404" pitchFamily="49" charset="0"/>
              </a:rPr>
              <a:t>i</a:t>
            </a:r>
            <a:r>
              <a:rPr lang="en-US" sz="1800" i="0" cap="none" dirty="0" smtClean="0">
                <a:solidFill>
                  <a:schemeClr val="tx1"/>
                </a:solidFill>
                <a:latin typeface="Courier New" panose="02070309020205020404" pitchFamily="49" charset="0"/>
                <a:cs typeface="Courier New" panose="02070309020205020404" pitchFamily="49" charset="0"/>
              </a:rPr>
              <a:t> is divisible by 3 OR by 5) then</a:t>
            </a:r>
          </a:p>
          <a:p>
            <a:pPr defTabSz="714375">
              <a:lnSpc>
                <a:spcPct val="100000"/>
              </a:lnSpc>
              <a:spcBef>
                <a:spcPts val="0"/>
              </a:spcBef>
              <a:tabLst>
                <a:tab pos="457200" algn="l"/>
              </a:tabLst>
            </a:pPr>
            <a:r>
              <a:rPr lang="en-US" sz="1800" i="0" cap="none" dirty="0">
                <a:solidFill>
                  <a:schemeClr val="tx1"/>
                </a:solidFill>
                <a:latin typeface="Courier New" panose="02070309020205020404" pitchFamily="49" charset="0"/>
                <a:cs typeface="Courier New" panose="02070309020205020404" pitchFamily="49" charset="0"/>
              </a:rPr>
              <a:t>	</a:t>
            </a:r>
            <a:r>
              <a:rPr lang="en-US" sz="1800" i="0" cap="none" dirty="0" smtClean="0">
                <a:solidFill>
                  <a:schemeClr val="tx1"/>
                </a:solidFill>
                <a:latin typeface="Courier New" panose="02070309020205020404" pitchFamily="49" charset="0"/>
                <a:cs typeface="Courier New" panose="02070309020205020404" pitchFamily="49" charset="0"/>
              </a:rPr>
              <a:t>		if (</a:t>
            </a:r>
            <a:r>
              <a:rPr lang="en-US" sz="1800" i="0" cap="none" dirty="0" err="1" smtClean="0">
                <a:solidFill>
                  <a:schemeClr val="tx1"/>
                </a:solidFill>
                <a:latin typeface="Courier New" panose="02070309020205020404" pitchFamily="49" charset="0"/>
                <a:cs typeface="Courier New" panose="02070309020205020404" pitchFamily="49" charset="0"/>
              </a:rPr>
              <a:t>i</a:t>
            </a:r>
            <a:r>
              <a:rPr lang="en-US" sz="1800" i="0" cap="none" dirty="0" smtClean="0">
                <a:solidFill>
                  <a:schemeClr val="tx1"/>
                </a:solidFill>
                <a:latin typeface="Courier New" panose="02070309020205020404" pitchFamily="49" charset="0"/>
                <a:cs typeface="Courier New" panose="02070309020205020404" pitchFamily="49" charset="0"/>
              </a:rPr>
              <a:t> is divisible by 3) then </a:t>
            </a:r>
          </a:p>
          <a:p>
            <a:pPr defTabSz="742950">
              <a:lnSpc>
                <a:spcPct val="100000"/>
              </a:lnSpc>
              <a:spcBef>
                <a:spcPts val="0"/>
              </a:spcBef>
              <a:tabLst>
                <a:tab pos="457200" algn="l"/>
              </a:tabLst>
            </a:pPr>
            <a:r>
              <a:rPr lang="en-US" sz="1800" i="0" cap="none" dirty="0" smtClean="0">
                <a:solidFill>
                  <a:schemeClr val="tx1"/>
                </a:solidFill>
                <a:latin typeface="Courier New" panose="02070309020205020404" pitchFamily="49" charset="0"/>
                <a:cs typeface="Courier New" panose="02070309020205020404" pitchFamily="49" charset="0"/>
              </a:rPr>
              <a:t>				print “Fizz”</a:t>
            </a:r>
          </a:p>
          <a:p>
            <a:pPr defTabSz="714375">
              <a:lnSpc>
                <a:spcPct val="100000"/>
              </a:lnSpc>
              <a:spcBef>
                <a:spcPts val="0"/>
              </a:spcBef>
              <a:tabLst>
                <a:tab pos="457200" algn="l"/>
              </a:tabLst>
            </a:pPr>
            <a:r>
              <a:rPr lang="en-US" sz="1800" i="0" cap="none" dirty="0">
                <a:solidFill>
                  <a:schemeClr val="tx1"/>
                </a:solidFill>
                <a:latin typeface="Courier New" panose="02070309020205020404" pitchFamily="49" charset="0"/>
                <a:cs typeface="Courier New" panose="02070309020205020404" pitchFamily="49" charset="0"/>
              </a:rPr>
              <a:t>	</a:t>
            </a:r>
            <a:r>
              <a:rPr lang="en-US" sz="1800" i="0" cap="none" dirty="0" smtClean="0">
                <a:solidFill>
                  <a:schemeClr val="tx1"/>
                </a:solidFill>
                <a:latin typeface="Courier New" panose="02070309020205020404" pitchFamily="49" charset="0"/>
                <a:cs typeface="Courier New" panose="02070309020205020404" pitchFamily="49" charset="0"/>
              </a:rPr>
              <a:t>		if (</a:t>
            </a:r>
            <a:r>
              <a:rPr lang="en-US" sz="1800" i="0" cap="none" dirty="0" err="1" smtClean="0">
                <a:solidFill>
                  <a:schemeClr val="tx1"/>
                </a:solidFill>
                <a:latin typeface="Courier New" panose="02070309020205020404" pitchFamily="49" charset="0"/>
                <a:cs typeface="Courier New" panose="02070309020205020404" pitchFamily="49" charset="0"/>
              </a:rPr>
              <a:t>i</a:t>
            </a:r>
            <a:r>
              <a:rPr lang="en-US" sz="1800" i="0" cap="none" dirty="0" smtClean="0">
                <a:solidFill>
                  <a:schemeClr val="tx1"/>
                </a:solidFill>
                <a:latin typeface="Courier New" panose="02070309020205020404" pitchFamily="49" charset="0"/>
                <a:cs typeface="Courier New" panose="02070309020205020404" pitchFamily="49" charset="0"/>
              </a:rPr>
              <a:t> is divisible by 5) then</a:t>
            </a:r>
          </a:p>
          <a:p>
            <a:pPr defTabSz="742950">
              <a:lnSpc>
                <a:spcPct val="100000"/>
              </a:lnSpc>
              <a:spcBef>
                <a:spcPts val="0"/>
              </a:spcBef>
              <a:tabLst>
                <a:tab pos="457200" algn="l"/>
              </a:tabLst>
            </a:pPr>
            <a:r>
              <a:rPr lang="en-US" sz="1800" i="0" cap="none" dirty="0">
                <a:solidFill>
                  <a:schemeClr val="tx1"/>
                </a:solidFill>
                <a:latin typeface="Courier New" panose="02070309020205020404" pitchFamily="49" charset="0"/>
                <a:cs typeface="Courier New" panose="02070309020205020404" pitchFamily="49" charset="0"/>
              </a:rPr>
              <a:t>	</a:t>
            </a:r>
            <a:r>
              <a:rPr lang="en-US" sz="1800" i="0" cap="none" dirty="0" smtClean="0">
                <a:solidFill>
                  <a:schemeClr val="tx1"/>
                </a:solidFill>
                <a:latin typeface="Courier New" panose="02070309020205020404" pitchFamily="49" charset="0"/>
                <a:cs typeface="Courier New" panose="02070309020205020404" pitchFamily="49" charset="0"/>
              </a:rPr>
              <a:t>			print “Buzz”</a:t>
            </a:r>
          </a:p>
          <a:p>
            <a:pPr>
              <a:lnSpc>
                <a:spcPct val="100000"/>
              </a:lnSpc>
              <a:spcBef>
                <a:spcPts val="0"/>
              </a:spcBef>
              <a:tabLst>
                <a:tab pos="457200" algn="l"/>
              </a:tabLst>
            </a:pPr>
            <a:r>
              <a:rPr lang="en-US" sz="1800" i="0" cap="none" dirty="0" smtClean="0">
                <a:solidFill>
                  <a:schemeClr val="tx1"/>
                </a:solidFill>
                <a:latin typeface="Courier New" panose="02070309020205020404" pitchFamily="49" charset="0"/>
                <a:cs typeface="Courier New" panose="02070309020205020404" pitchFamily="49" charset="0"/>
              </a:rPr>
              <a:t>		else</a:t>
            </a:r>
          </a:p>
          <a:p>
            <a:pPr defTabSz="714375">
              <a:lnSpc>
                <a:spcPct val="100000"/>
              </a:lnSpc>
              <a:spcBef>
                <a:spcPts val="0"/>
              </a:spcBef>
              <a:tabLst>
                <a:tab pos="457200" algn="l"/>
              </a:tabLst>
            </a:pPr>
            <a:r>
              <a:rPr lang="en-US" sz="1800" i="0" cap="none" dirty="0">
                <a:solidFill>
                  <a:schemeClr val="tx1"/>
                </a:solidFill>
                <a:latin typeface="Courier New" panose="02070309020205020404" pitchFamily="49" charset="0"/>
                <a:cs typeface="Courier New" panose="02070309020205020404" pitchFamily="49" charset="0"/>
              </a:rPr>
              <a:t>	</a:t>
            </a:r>
            <a:r>
              <a:rPr lang="en-US" sz="1800" i="0" cap="none" dirty="0" smtClean="0">
                <a:solidFill>
                  <a:schemeClr val="tx1"/>
                </a:solidFill>
                <a:latin typeface="Courier New" panose="02070309020205020404" pitchFamily="49" charset="0"/>
                <a:cs typeface="Courier New" panose="02070309020205020404" pitchFamily="49" charset="0"/>
              </a:rPr>
              <a:t>		print </a:t>
            </a:r>
            <a:r>
              <a:rPr lang="en-US" sz="1800" i="0" cap="none" smtClean="0">
                <a:solidFill>
                  <a:schemeClr val="tx1"/>
                </a:solidFill>
                <a:latin typeface="Courier New" panose="02070309020205020404" pitchFamily="49" charset="0"/>
                <a:cs typeface="Courier New" panose="02070309020205020404" pitchFamily="49" charset="0"/>
              </a:rPr>
              <a:t>i</a:t>
            </a:r>
            <a:endParaRPr lang="en-US" sz="1800" i="0" cap="none" dirty="0" smtClean="0">
              <a:solidFill>
                <a:schemeClr val="tx1"/>
              </a:solidFill>
              <a:latin typeface="Courier New" panose="02070309020205020404" pitchFamily="49" charset="0"/>
              <a:cs typeface="Courier New" panose="02070309020205020404" pitchFamily="49" charset="0"/>
            </a:endParaRPr>
          </a:p>
        </p:txBody>
      </p:sp>
      <p:sp>
        <p:nvSpPr>
          <p:cNvPr id="7" name="TextBox 6"/>
          <p:cNvSpPr txBox="1"/>
          <p:nvPr/>
        </p:nvSpPr>
        <p:spPr>
          <a:xfrm>
            <a:off x="6729780" y="2663556"/>
            <a:ext cx="2194560" cy="3474720"/>
          </a:xfrm>
          <a:prstGeom prst="rect">
            <a:avLst/>
          </a:prstGeom>
          <a:noFill/>
        </p:spPr>
        <p:txBody>
          <a:bodyPr wrap="square" numCol="2" rtlCol="0">
            <a:spAutoFit/>
          </a:bodyPr>
          <a:lstStyle/>
          <a:p>
            <a:r>
              <a:rPr lang="en-US" sz="2000" dirty="0" smtClean="0">
                <a:latin typeface="Segoe UI" panose="020B0502040204020203" pitchFamily="34" charset="0"/>
                <a:cs typeface="Segoe UI" panose="020B0502040204020203" pitchFamily="34" charset="0"/>
              </a:rPr>
              <a:t>1</a:t>
            </a:r>
          </a:p>
          <a:p>
            <a:r>
              <a:rPr lang="en-US" sz="2000" dirty="0" smtClean="0">
                <a:latin typeface="Segoe UI" panose="020B0502040204020203" pitchFamily="34" charset="0"/>
                <a:cs typeface="Segoe UI" panose="020B0502040204020203" pitchFamily="34" charset="0"/>
              </a:rPr>
              <a:t>2</a:t>
            </a:r>
          </a:p>
          <a:p>
            <a:r>
              <a:rPr lang="en-US" sz="2000" dirty="0" smtClean="0">
                <a:latin typeface="Segoe UI" panose="020B0502040204020203" pitchFamily="34" charset="0"/>
                <a:cs typeface="Segoe UI" panose="020B0502040204020203" pitchFamily="34" charset="0"/>
              </a:rPr>
              <a:t>Fizz</a:t>
            </a:r>
          </a:p>
          <a:p>
            <a:r>
              <a:rPr lang="en-US" sz="2000" dirty="0" smtClean="0">
                <a:latin typeface="Segoe UI" panose="020B0502040204020203" pitchFamily="34" charset="0"/>
                <a:cs typeface="Segoe UI" panose="020B0502040204020203" pitchFamily="34" charset="0"/>
              </a:rPr>
              <a:t>4</a:t>
            </a:r>
          </a:p>
          <a:p>
            <a:r>
              <a:rPr lang="en-US" sz="2000" dirty="0" smtClean="0">
                <a:latin typeface="Segoe UI" panose="020B0502040204020203" pitchFamily="34" charset="0"/>
                <a:cs typeface="Segoe UI" panose="020B0502040204020203" pitchFamily="34" charset="0"/>
              </a:rPr>
              <a:t>Buzz</a:t>
            </a:r>
          </a:p>
          <a:p>
            <a:r>
              <a:rPr lang="en-US" sz="2000" dirty="0" smtClean="0">
                <a:latin typeface="Segoe UI" panose="020B0502040204020203" pitchFamily="34" charset="0"/>
                <a:cs typeface="Segoe UI" panose="020B0502040204020203" pitchFamily="34" charset="0"/>
              </a:rPr>
              <a:t>Fizz</a:t>
            </a:r>
          </a:p>
          <a:p>
            <a:r>
              <a:rPr lang="en-US" sz="2000" dirty="0" smtClean="0">
                <a:latin typeface="Segoe UI" panose="020B0502040204020203" pitchFamily="34" charset="0"/>
                <a:cs typeface="Segoe UI" panose="020B0502040204020203" pitchFamily="34" charset="0"/>
              </a:rPr>
              <a:t>7</a:t>
            </a:r>
          </a:p>
          <a:p>
            <a:r>
              <a:rPr lang="en-US" sz="2000" dirty="0" smtClean="0">
                <a:latin typeface="Segoe UI" panose="020B0502040204020203" pitchFamily="34" charset="0"/>
                <a:cs typeface="Segoe UI" panose="020B0502040204020203" pitchFamily="34" charset="0"/>
              </a:rPr>
              <a:t>8</a:t>
            </a:r>
          </a:p>
          <a:p>
            <a:r>
              <a:rPr lang="en-US" sz="2000" dirty="0" smtClean="0">
                <a:latin typeface="Segoe UI" panose="020B0502040204020203" pitchFamily="34" charset="0"/>
                <a:cs typeface="Segoe UI" panose="020B0502040204020203" pitchFamily="34" charset="0"/>
              </a:rPr>
              <a:t>Fizz</a:t>
            </a:r>
          </a:p>
          <a:p>
            <a:r>
              <a:rPr lang="en-US" sz="2000" dirty="0" smtClean="0">
                <a:latin typeface="Segoe UI" panose="020B0502040204020203" pitchFamily="34" charset="0"/>
                <a:cs typeface="Segoe UI" panose="020B0502040204020203" pitchFamily="34" charset="0"/>
              </a:rPr>
              <a:t>Buzz</a:t>
            </a:r>
          </a:p>
          <a:p>
            <a:endParaRPr lang="en-US" sz="2000" dirty="0" smtClean="0">
              <a:latin typeface="Segoe UI" panose="020B0502040204020203" pitchFamily="34" charset="0"/>
              <a:cs typeface="Segoe UI" panose="020B0502040204020203" pitchFamily="34" charset="0"/>
            </a:endParaRPr>
          </a:p>
          <a:p>
            <a:r>
              <a:rPr lang="en-US" sz="2000" dirty="0" smtClean="0">
                <a:latin typeface="Segoe UI" panose="020B0502040204020203" pitchFamily="34" charset="0"/>
                <a:cs typeface="Segoe UI" panose="020B0502040204020203" pitchFamily="34" charset="0"/>
              </a:rPr>
              <a:t>11</a:t>
            </a:r>
          </a:p>
          <a:p>
            <a:r>
              <a:rPr lang="en-US" sz="2000" dirty="0" smtClean="0">
                <a:latin typeface="Segoe UI" panose="020B0502040204020203" pitchFamily="34" charset="0"/>
                <a:cs typeface="Segoe UI" panose="020B0502040204020203" pitchFamily="34" charset="0"/>
              </a:rPr>
              <a:t>Fizz</a:t>
            </a:r>
          </a:p>
          <a:p>
            <a:r>
              <a:rPr lang="en-US" sz="2000" dirty="0" smtClean="0">
                <a:latin typeface="Segoe UI" panose="020B0502040204020203" pitchFamily="34" charset="0"/>
                <a:cs typeface="Segoe UI" panose="020B0502040204020203" pitchFamily="34" charset="0"/>
              </a:rPr>
              <a:t>13</a:t>
            </a:r>
          </a:p>
          <a:p>
            <a:r>
              <a:rPr lang="en-US" sz="2000" dirty="0" smtClean="0">
                <a:latin typeface="Segoe UI" panose="020B0502040204020203" pitchFamily="34" charset="0"/>
                <a:cs typeface="Segoe UI" panose="020B0502040204020203" pitchFamily="34" charset="0"/>
              </a:rPr>
              <a:t>14</a:t>
            </a:r>
          </a:p>
          <a:p>
            <a:r>
              <a:rPr lang="en-US" sz="2000" dirty="0" err="1" smtClean="0">
                <a:latin typeface="Segoe UI" panose="020B0502040204020203" pitchFamily="34" charset="0"/>
                <a:cs typeface="Segoe UI" panose="020B0502040204020203" pitchFamily="34" charset="0"/>
              </a:rPr>
              <a:t>FizzBuzz</a:t>
            </a:r>
            <a:endParaRPr lang="en-US" sz="2000" dirty="0" smtClean="0">
              <a:latin typeface="Segoe UI" panose="020B0502040204020203" pitchFamily="34" charset="0"/>
              <a:cs typeface="Segoe UI" panose="020B0502040204020203" pitchFamily="34" charset="0"/>
            </a:endParaRPr>
          </a:p>
          <a:p>
            <a:r>
              <a:rPr lang="en-US" sz="2000" dirty="0" smtClean="0">
                <a:latin typeface="Segoe UI" panose="020B0502040204020203" pitchFamily="34" charset="0"/>
                <a:cs typeface="Segoe UI" panose="020B0502040204020203" pitchFamily="34" charset="0"/>
              </a:rPr>
              <a:t>16</a:t>
            </a:r>
          </a:p>
          <a:p>
            <a:r>
              <a:rPr lang="en-US" sz="2000" dirty="0" smtClean="0">
                <a:latin typeface="Segoe UI" panose="020B0502040204020203" pitchFamily="34" charset="0"/>
                <a:cs typeface="Segoe UI" panose="020B0502040204020203" pitchFamily="34" charset="0"/>
              </a:rPr>
              <a:t>17</a:t>
            </a:r>
          </a:p>
          <a:p>
            <a:r>
              <a:rPr lang="en-US" sz="2000" dirty="0" smtClean="0">
                <a:latin typeface="Segoe UI" panose="020B0502040204020203" pitchFamily="34" charset="0"/>
                <a:cs typeface="Segoe UI" panose="020B0502040204020203" pitchFamily="34" charset="0"/>
              </a:rPr>
              <a:t>Fizz</a:t>
            </a:r>
          </a:p>
          <a:p>
            <a:r>
              <a:rPr lang="en-US" sz="2000" dirty="0" smtClean="0">
                <a:latin typeface="Segoe UI" panose="020B0502040204020203" pitchFamily="34" charset="0"/>
                <a:cs typeface="Segoe UI" panose="020B0502040204020203" pitchFamily="34" charset="0"/>
              </a:rPr>
              <a:t>19</a:t>
            </a:r>
          </a:p>
          <a:p>
            <a:r>
              <a:rPr lang="en-US" sz="2000" dirty="0" smtClean="0">
                <a:latin typeface="Segoe UI" panose="020B0502040204020203" pitchFamily="34" charset="0"/>
                <a:cs typeface="Segoe UI" panose="020B0502040204020203" pitchFamily="34" charset="0"/>
              </a:rPr>
              <a:t>Buzz</a:t>
            </a:r>
          </a:p>
          <a:p>
            <a:endParaRPr lang="en-US" sz="2000" dirty="0">
              <a:latin typeface="Segoe UI" panose="020B0502040204020203" pitchFamily="34" charset="0"/>
              <a:cs typeface="Segoe UI" panose="020B0502040204020203" pitchFamily="34" charset="0"/>
            </a:endParaRPr>
          </a:p>
        </p:txBody>
      </p:sp>
      <p:sp>
        <p:nvSpPr>
          <p:cNvPr id="8" name="TextBox 7"/>
          <p:cNvSpPr txBox="1"/>
          <p:nvPr/>
        </p:nvSpPr>
        <p:spPr>
          <a:xfrm>
            <a:off x="6729780" y="2349171"/>
            <a:ext cx="2077224" cy="400110"/>
          </a:xfrm>
          <a:prstGeom prst="rect">
            <a:avLst/>
          </a:prstGeom>
          <a:noFill/>
        </p:spPr>
        <p:txBody>
          <a:bodyPr wrap="square" rtlCol="0">
            <a:spAutoFit/>
          </a:bodyPr>
          <a:lstStyle/>
          <a:p>
            <a:r>
              <a:rPr lang="en-US" sz="2000" i="1" dirty="0" smtClean="0">
                <a:latin typeface="Segoe UI" panose="020B0502040204020203" pitchFamily="34" charset="0"/>
                <a:cs typeface="Segoe UI" panose="020B0502040204020203" pitchFamily="34" charset="0"/>
              </a:rPr>
              <a:t>Trace:</a:t>
            </a:r>
            <a:endParaRPr lang="en-US" sz="2000" i="1" dirty="0">
              <a:latin typeface="Segoe UI" panose="020B0502040204020203" pitchFamily="34" charset="0"/>
              <a:cs typeface="Segoe UI" panose="020B0502040204020203" pitchFamily="34" charset="0"/>
            </a:endParaRPr>
          </a:p>
        </p:txBody>
      </p:sp>
      <p:sp>
        <p:nvSpPr>
          <p:cNvPr id="9" name="Title 1"/>
          <p:cNvSpPr txBox="1">
            <a:spLocks/>
          </p:cNvSpPr>
          <p:nvPr/>
        </p:nvSpPr>
        <p:spPr>
          <a:xfrm>
            <a:off x="345963" y="29220"/>
            <a:ext cx="7034362" cy="10569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4000" cap="none" dirty="0" err="1" smtClean="0"/>
              <a:t>FizzBuzz</a:t>
            </a:r>
            <a:r>
              <a:rPr lang="en-US" sz="4000" cap="none" dirty="0" smtClean="0"/>
              <a:t> Test: Tracing</a:t>
            </a:r>
            <a:endParaRPr lang="en-US" sz="4000" cap="none" dirty="0"/>
          </a:p>
        </p:txBody>
      </p:sp>
      <p:sp>
        <p:nvSpPr>
          <p:cNvPr id="11" name="Rectangle 10"/>
          <p:cNvSpPr/>
          <p:nvPr/>
        </p:nvSpPr>
        <p:spPr>
          <a:xfrm>
            <a:off x="438149" y="2349171"/>
            <a:ext cx="6163067" cy="3500484"/>
          </a:xfrm>
          <a:prstGeom prst="rect">
            <a:avLst/>
          </a:prstGeom>
          <a:noFill/>
          <a:ln w="3810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2" name="Rectangle 11"/>
          <p:cNvSpPr/>
          <p:nvPr/>
        </p:nvSpPr>
        <p:spPr>
          <a:xfrm>
            <a:off x="6601216" y="2346797"/>
            <a:ext cx="2323124" cy="3500484"/>
          </a:xfrm>
          <a:prstGeom prst="rect">
            <a:avLst/>
          </a:prstGeom>
          <a:noFill/>
          <a:ln w="3810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7545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24043" y="-122830"/>
            <a:ext cx="8445612" cy="1056982"/>
          </a:xfrm>
        </p:spPr>
        <p:txBody>
          <a:bodyPr>
            <a:normAutofit/>
          </a:bodyPr>
          <a:lstStyle/>
          <a:p>
            <a:r>
              <a:rPr lang="en-US" sz="3600" i="0" cap="none" dirty="0" smtClean="0"/>
              <a:t>Let’s Learn Python in 10 </a:t>
            </a:r>
            <a:r>
              <a:rPr lang="en-US" sz="3600" i="0" cap="none" dirty="0"/>
              <a:t>M</a:t>
            </a:r>
            <a:r>
              <a:rPr lang="en-US" sz="3600" i="0" cap="none" dirty="0" smtClean="0"/>
              <a:t>inutes Flat</a:t>
            </a:r>
            <a:endParaRPr lang="en-US" sz="3600" i="0" cap="none" dirty="0"/>
          </a:p>
        </p:txBody>
      </p:sp>
      <p:sp>
        <p:nvSpPr>
          <p:cNvPr id="3" name="Subtitle 2"/>
          <p:cNvSpPr>
            <a:spLocks noGrp="1"/>
          </p:cNvSpPr>
          <p:nvPr>
            <p:ph type="subTitle" idx="1"/>
          </p:nvPr>
        </p:nvSpPr>
        <p:spPr>
          <a:xfrm>
            <a:off x="639990" y="5792470"/>
            <a:ext cx="8055087" cy="666750"/>
          </a:xfrm>
        </p:spPr>
        <p:txBody>
          <a:bodyPr numCol="1">
            <a:normAutofit/>
          </a:bodyPr>
          <a:lstStyle/>
          <a:p>
            <a:pPr algn="ctr"/>
            <a:r>
              <a:rPr lang="en-US" sz="2800" i="0" cap="none" dirty="0" smtClean="0">
                <a:solidFill>
                  <a:schemeClr val="tx1"/>
                </a:solidFill>
                <a:latin typeface="Segoe UI" panose="020B0502040204020203" pitchFamily="34" charset="0"/>
                <a:cs typeface="Segoe UI" panose="020B0502040204020203" pitchFamily="34" charset="0"/>
              </a:rPr>
              <a:t>Go to </a:t>
            </a:r>
            <a:r>
              <a:rPr lang="en-US" sz="2800" i="0" cap="none" dirty="0" smtClean="0">
                <a:solidFill>
                  <a:srgbClr val="99FFCC"/>
                </a:solidFill>
                <a:latin typeface="Segoe UI" panose="020B0502040204020203" pitchFamily="34" charset="0"/>
                <a:cs typeface="Segoe UI" panose="020B0502040204020203" pitchFamily="34" charset="0"/>
                <a:hlinkClick r:id="rId3"/>
              </a:rPr>
              <a:t>repl.it</a:t>
            </a:r>
            <a:r>
              <a:rPr lang="en-US" sz="2800" i="0" cap="none" dirty="0" smtClean="0">
                <a:solidFill>
                  <a:srgbClr val="99FFCC"/>
                </a:solidFill>
                <a:latin typeface="Segoe UI" panose="020B0502040204020203" pitchFamily="34" charset="0"/>
                <a:cs typeface="Segoe UI" panose="020B0502040204020203" pitchFamily="34" charset="0"/>
              </a:rPr>
              <a:t> </a:t>
            </a:r>
            <a:r>
              <a:rPr lang="en-US" sz="2800" i="0" cap="none" dirty="0" smtClean="0">
                <a:solidFill>
                  <a:schemeClr val="tx1"/>
                </a:solidFill>
                <a:latin typeface="Segoe UI" panose="020B0502040204020203" pitchFamily="34" charset="0"/>
                <a:cs typeface="Segoe UI" panose="020B0502040204020203" pitchFamily="34" charset="0"/>
              </a:rPr>
              <a:t>and select Python3</a:t>
            </a:r>
          </a:p>
          <a:p>
            <a:pPr algn="ctr"/>
            <a:endParaRPr lang="en-US" sz="2800" i="0" cap="none" dirty="0">
              <a:latin typeface="Segoe UI" panose="020B0502040204020203" pitchFamily="34" charset="0"/>
              <a:cs typeface="Segoe UI" panose="020B0502040204020203" pitchFamily="34" charset="0"/>
            </a:endParaRPr>
          </a:p>
        </p:txBody>
      </p:sp>
      <p:pic>
        <p:nvPicPr>
          <p:cNvPr id="7170" name="Picture 2" descr="http://assets.rollingstone.com/assets/images/artists/outkas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919" y="1352551"/>
            <a:ext cx="3949700" cy="394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0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168960" y="4856141"/>
            <a:ext cx="6876789" cy="1391190"/>
          </a:xfrm>
        </p:spPr>
        <p:txBody>
          <a:bodyPr numCol="3">
            <a:noAutofit/>
          </a:bodyPr>
          <a:lstStyle/>
          <a:p>
            <a:pPr marL="342900" indent="-342900">
              <a:lnSpc>
                <a:spcPct val="100000"/>
              </a:lnSpc>
              <a:spcBef>
                <a:spcPts val="0"/>
              </a:spcBef>
              <a:buSzPct val="100000"/>
              <a:buAutoNum type="arabicPeriod"/>
            </a:pPr>
            <a:r>
              <a:rPr lang="en-US" sz="2000" i="0" cap="none" dirty="0" smtClean="0">
                <a:solidFill>
                  <a:schemeClr val="tx1"/>
                </a:solidFill>
                <a:latin typeface="Segoe UI" panose="020B0502040204020203" pitchFamily="34" charset="0"/>
                <a:cs typeface="Segoe UI" panose="020B0502040204020203" pitchFamily="34" charset="0"/>
              </a:rPr>
              <a:t>Function</a:t>
            </a:r>
          </a:p>
          <a:p>
            <a:pPr marL="342900" indent="-342900">
              <a:lnSpc>
                <a:spcPct val="100000"/>
              </a:lnSpc>
              <a:spcBef>
                <a:spcPts val="0"/>
              </a:spcBef>
              <a:buSzPct val="100000"/>
              <a:buAutoNum type="arabicPeriod"/>
            </a:pPr>
            <a:r>
              <a:rPr lang="en-US" sz="2000" i="0" cap="none" dirty="0" smtClean="0">
                <a:solidFill>
                  <a:schemeClr val="tx1"/>
                </a:solidFill>
                <a:latin typeface="Segoe UI" panose="020B0502040204020203" pitchFamily="34" charset="0"/>
                <a:cs typeface="Segoe UI" panose="020B0502040204020203" pitchFamily="34" charset="0"/>
              </a:rPr>
              <a:t>Print</a:t>
            </a:r>
          </a:p>
          <a:p>
            <a:pPr marL="342900" indent="-342900">
              <a:lnSpc>
                <a:spcPct val="100000"/>
              </a:lnSpc>
              <a:spcBef>
                <a:spcPts val="0"/>
              </a:spcBef>
              <a:buSzPct val="100000"/>
              <a:buAutoNum type="arabicPeriod"/>
            </a:pPr>
            <a:r>
              <a:rPr lang="en-US" sz="2000" i="0" cap="none" dirty="0" smtClean="0">
                <a:solidFill>
                  <a:schemeClr val="tx1"/>
                </a:solidFill>
                <a:latin typeface="Segoe UI" panose="020B0502040204020203" pitchFamily="34" charset="0"/>
                <a:cs typeface="Segoe UI" panose="020B0502040204020203" pitchFamily="34" charset="0"/>
              </a:rPr>
              <a:t>Loop</a:t>
            </a:r>
          </a:p>
          <a:p>
            <a:pPr marL="342900" indent="-342900">
              <a:lnSpc>
                <a:spcPct val="100000"/>
              </a:lnSpc>
              <a:spcBef>
                <a:spcPts val="0"/>
              </a:spcBef>
              <a:buSzPct val="100000"/>
              <a:buAutoNum type="arabicPeriod"/>
            </a:pPr>
            <a:r>
              <a:rPr lang="en-US" sz="2000" i="0" cap="none" dirty="0" smtClean="0">
                <a:solidFill>
                  <a:schemeClr val="tx1"/>
                </a:solidFill>
                <a:latin typeface="Segoe UI" panose="020B0502040204020203" pitchFamily="34" charset="0"/>
                <a:cs typeface="Segoe UI" panose="020B0502040204020203" pitchFamily="34" charset="0"/>
              </a:rPr>
              <a:t>Zero-indexing</a:t>
            </a:r>
          </a:p>
          <a:p>
            <a:pPr marL="342900" indent="-342900">
              <a:lnSpc>
                <a:spcPct val="100000"/>
              </a:lnSpc>
              <a:spcBef>
                <a:spcPts val="0"/>
              </a:spcBef>
              <a:buSzPct val="100000"/>
              <a:buAutoNum type="arabicPeriod"/>
            </a:pPr>
            <a:r>
              <a:rPr lang="en-US" cap="none" dirty="0" smtClean="0">
                <a:solidFill>
                  <a:schemeClr val="tx1"/>
                </a:solidFill>
                <a:latin typeface="Segoe UI" panose="020B0502040204020203" pitchFamily="34" charset="0"/>
                <a:cs typeface="Segoe UI" panose="020B0502040204020203" pitchFamily="34" charset="0"/>
              </a:rPr>
              <a:t>Documentation</a:t>
            </a:r>
            <a:endParaRPr lang="en-US" sz="2000" i="0" cap="none" dirty="0" smtClean="0">
              <a:solidFill>
                <a:schemeClr val="tx1"/>
              </a:solidFill>
              <a:latin typeface="Segoe UI" panose="020B0502040204020203" pitchFamily="34" charset="0"/>
              <a:cs typeface="Segoe UI" panose="020B0502040204020203" pitchFamily="34" charset="0"/>
            </a:endParaRPr>
          </a:p>
          <a:p>
            <a:pPr marL="342900" indent="-342900">
              <a:lnSpc>
                <a:spcPct val="100000"/>
              </a:lnSpc>
              <a:spcBef>
                <a:spcPts val="0"/>
              </a:spcBef>
              <a:buSzPct val="100000"/>
              <a:buAutoNum type="arabicPeriod"/>
            </a:pPr>
            <a:r>
              <a:rPr lang="en-US" sz="2000" i="0" cap="none" dirty="0" smtClean="0">
                <a:solidFill>
                  <a:schemeClr val="tx1"/>
                </a:solidFill>
                <a:latin typeface="Segoe UI" panose="020B0502040204020203" pitchFamily="34" charset="0"/>
                <a:cs typeface="Segoe UI" panose="020B0502040204020203" pitchFamily="34" charset="0"/>
              </a:rPr>
              <a:t>Tabs</a:t>
            </a:r>
          </a:p>
          <a:p>
            <a:pPr marL="342900" indent="-342900">
              <a:lnSpc>
                <a:spcPct val="100000"/>
              </a:lnSpc>
              <a:spcBef>
                <a:spcPts val="0"/>
              </a:spcBef>
              <a:buSzPct val="100000"/>
              <a:buAutoNum type="arabicPeriod"/>
            </a:pPr>
            <a:r>
              <a:rPr lang="en-US" sz="2000" i="0" cap="none" dirty="0" smtClean="0">
                <a:solidFill>
                  <a:schemeClr val="tx1"/>
                </a:solidFill>
                <a:latin typeface="Segoe UI" panose="020B0502040204020203" pitchFamily="34" charset="0"/>
                <a:cs typeface="Segoe UI" panose="020B0502040204020203" pitchFamily="34" charset="0"/>
              </a:rPr>
              <a:t>Variables</a:t>
            </a:r>
          </a:p>
          <a:p>
            <a:pPr marL="342900" indent="-342900">
              <a:lnSpc>
                <a:spcPct val="100000"/>
              </a:lnSpc>
              <a:spcBef>
                <a:spcPts val="0"/>
              </a:spcBef>
              <a:buSzPct val="100000"/>
              <a:buAutoNum type="arabicPeriod"/>
            </a:pPr>
            <a:r>
              <a:rPr lang="en-US" sz="2000" i="0" cap="none" dirty="0" err="1" smtClean="0">
                <a:solidFill>
                  <a:schemeClr val="tx1"/>
                </a:solidFill>
                <a:latin typeface="Segoe UI" panose="020B0502040204020203" pitchFamily="34" charset="0"/>
                <a:cs typeface="Segoe UI" panose="020B0502040204020203" pitchFamily="34" charset="0"/>
              </a:rPr>
              <a:t>If..Then</a:t>
            </a:r>
            <a:r>
              <a:rPr lang="en-US" sz="2000" i="0" cap="none" dirty="0" smtClean="0">
                <a:solidFill>
                  <a:schemeClr val="tx1"/>
                </a:solidFill>
                <a:latin typeface="Segoe UI" panose="020B0502040204020203" pitchFamily="34" charset="0"/>
                <a:cs typeface="Segoe UI" panose="020B0502040204020203" pitchFamily="34" charset="0"/>
              </a:rPr>
              <a:t>…</a:t>
            </a:r>
          </a:p>
          <a:p>
            <a:pPr marL="342900" indent="-342900">
              <a:lnSpc>
                <a:spcPct val="100000"/>
              </a:lnSpc>
              <a:spcBef>
                <a:spcPts val="0"/>
              </a:spcBef>
              <a:buSzPct val="100000"/>
              <a:buAutoNum type="arabicPeriod"/>
            </a:pPr>
            <a:r>
              <a:rPr lang="en-US" sz="2000" i="0" cap="none" dirty="0" smtClean="0">
                <a:solidFill>
                  <a:schemeClr val="tx1"/>
                </a:solidFill>
                <a:latin typeface="Segoe UI" panose="020B0502040204020203" pitchFamily="34" charset="0"/>
                <a:cs typeface="Segoe UI" panose="020B0502040204020203" pitchFamily="34" charset="0"/>
              </a:rPr>
              <a:t>Parameters</a:t>
            </a:r>
          </a:p>
          <a:p>
            <a:pPr marL="342900" indent="-342900">
              <a:lnSpc>
                <a:spcPct val="100000"/>
              </a:lnSpc>
              <a:spcBef>
                <a:spcPts val="0"/>
              </a:spcBef>
              <a:buSzPct val="100000"/>
              <a:buAutoNum type="arabicPeriod"/>
            </a:pPr>
            <a:r>
              <a:rPr lang="en-US" sz="2000" i="0" cap="none" dirty="0" smtClean="0">
                <a:solidFill>
                  <a:schemeClr val="tx1"/>
                </a:solidFill>
                <a:latin typeface="Segoe UI" panose="020B0502040204020203" pitchFamily="34" charset="0"/>
                <a:cs typeface="Segoe UI" panose="020B0502040204020203" pitchFamily="34" charset="0"/>
              </a:rPr>
              <a:t>Types</a:t>
            </a:r>
          </a:p>
          <a:p>
            <a:pPr marL="342900" indent="-342900">
              <a:lnSpc>
                <a:spcPct val="100000"/>
              </a:lnSpc>
              <a:spcBef>
                <a:spcPts val="0"/>
              </a:spcBef>
              <a:buSzPct val="100000"/>
              <a:buAutoNum type="arabicPeriod"/>
            </a:pPr>
            <a:r>
              <a:rPr lang="en-US" sz="2000" i="0" cap="none" dirty="0" smtClean="0">
                <a:solidFill>
                  <a:schemeClr val="tx1"/>
                </a:solidFill>
                <a:latin typeface="Segoe UI" panose="020B0502040204020203" pitchFamily="34" charset="0"/>
                <a:cs typeface="Segoe UI" panose="020B0502040204020203" pitchFamily="34" charset="0"/>
              </a:rPr>
              <a:t>Return</a:t>
            </a:r>
          </a:p>
        </p:txBody>
      </p:sp>
      <p:sp>
        <p:nvSpPr>
          <p:cNvPr id="8" name="Subtitle 2"/>
          <p:cNvSpPr txBox="1">
            <a:spLocks/>
          </p:cNvSpPr>
          <p:nvPr/>
        </p:nvSpPr>
        <p:spPr>
          <a:xfrm>
            <a:off x="3115321" y="4392015"/>
            <a:ext cx="3409952" cy="596973"/>
          </a:xfrm>
          <a:prstGeom prst="rect">
            <a:avLst/>
          </a:prstGeom>
        </p:spPr>
        <p:txBody>
          <a:bodyPr vert="horz" lIns="91440" tIns="45720" rIns="91440" bIns="45720" numCol="1" rtlCol="0">
            <a:normAutofit/>
          </a:bodyPr>
          <a:lstStyle>
            <a:lvl1pPr marL="0" indent="0" algn="l" defTabSz="685800" rtl="0" eaLnBrk="1" latinLnBrk="0" hangingPunct="1">
              <a:lnSpc>
                <a:spcPct val="114000"/>
              </a:lnSpc>
              <a:spcBef>
                <a:spcPts val="0"/>
              </a:spcBef>
              <a:buFont typeface="Arial" panose="020B0604020202020204" pitchFamily="34" charset="0"/>
              <a:buNone/>
              <a:defRPr sz="1800" b="0" i="1" kern="1200" baseline="0">
                <a:solidFill>
                  <a:schemeClr val="tx2"/>
                </a:solidFill>
                <a:latin typeface="+mn-lt"/>
                <a:ea typeface="+mn-ea"/>
                <a:cs typeface="+mn-cs"/>
              </a:defRPr>
            </a:lvl1pPr>
            <a:lvl2pPr marL="342900" indent="0" algn="ctr" defTabSz="685800" rtl="0" eaLnBrk="1" latinLnBrk="0" hangingPunct="1">
              <a:lnSpc>
                <a:spcPct val="112000"/>
              </a:lnSpc>
              <a:spcBef>
                <a:spcPts val="900"/>
              </a:spcBef>
              <a:buFont typeface="Corbel" panose="020B0503020204020204" pitchFamily="34" charset="0"/>
              <a:buNone/>
              <a:defRPr sz="1500" kern="1200" baseline="0">
                <a:solidFill>
                  <a:schemeClr val="tx1">
                    <a:lumMod val="85000"/>
                    <a:lumOff val="15000"/>
                  </a:schemeClr>
                </a:solidFill>
                <a:latin typeface="+mn-lt"/>
                <a:ea typeface="+mn-ea"/>
                <a:cs typeface="+mn-cs"/>
              </a:defRPr>
            </a:lvl2pPr>
            <a:lvl3pPr marL="685800" indent="0" algn="ctr" defTabSz="685800" rtl="0" eaLnBrk="1" latinLnBrk="0" hangingPunct="1">
              <a:lnSpc>
                <a:spcPct val="112000"/>
              </a:lnSpc>
              <a:spcBef>
                <a:spcPts val="900"/>
              </a:spcBef>
              <a:buFont typeface="Arial" panose="020B0604020202020204" pitchFamily="34" charset="0"/>
              <a:buNone/>
              <a:defRPr sz="1350" kern="1200" baseline="0">
                <a:solidFill>
                  <a:schemeClr val="tx1">
                    <a:lumMod val="85000"/>
                    <a:lumOff val="15000"/>
                  </a:schemeClr>
                </a:solidFill>
                <a:latin typeface="+mn-lt"/>
                <a:ea typeface="+mn-ea"/>
                <a:cs typeface="+mn-cs"/>
              </a:defRPr>
            </a:lvl3pPr>
            <a:lvl4pPr marL="1028700" indent="0" algn="ctr" defTabSz="685800" rtl="0" eaLnBrk="1" latinLnBrk="0" hangingPunct="1">
              <a:lnSpc>
                <a:spcPct val="112000"/>
              </a:lnSpc>
              <a:spcBef>
                <a:spcPts val="900"/>
              </a:spcBef>
              <a:buFont typeface="Corbel" panose="020B0503020204020204" pitchFamily="34" charset="0"/>
              <a:buNone/>
              <a:defRPr sz="1200" kern="1200" baseline="0">
                <a:solidFill>
                  <a:schemeClr val="tx1">
                    <a:lumMod val="85000"/>
                    <a:lumOff val="15000"/>
                  </a:schemeClr>
                </a:solidFill>
                <a:latin typeface="+mn-lt"/>
                <a:ea typeface="+mn-ea"/>
                <a:cs typeface="+mn-cs"/>
              </a:defRPr>
            </a:lvl4pPr>
            <a:lvl5pPr marL="1371600" indent="0" algn="ctr" defTabSz="685800" rtl="0" eaLnBrk="1" latinLnBrk="0" hangingPunct="1">
              <a:lnSpc>
                <a:spcPct val="112000"/>
              </a:lnSpc>
              <a:spcBef>
                <a:spcPts val="900"/>
              </a:spcBef>
              <a:buFont typeface="Arial" panose="020B0604020202020204" pitchFamily="34" charset="0"/>
              <a:buNone/>
              <a:defRPr sz="1200" i="1" kern="1200" baseline="0">
                <a:solidFill>
                  <a:schemeClr val="tx1">
                    <a:lumMod val="85000"/>
                    <a:lumOff val="15000"/>
                  </a:schemeClr>
                </a:solidFill>
                <a:latin typeface="+mn-lt"/>
                <a:ea typeface="+mn-ea"/>
                <a:cs typeface="+mn-cs"/>
              </a:defRPr>
            </a:lvl5pPr>
            <a:lvl6pPr marL="1714500" indent="0" algn="ctr" defTabSz="685800" rtl="0" eaLnBrk="1" latinLnBrk="0" hangingPunct="1">
              <a:lnSpc>
                <a:spcPct val="112000"/>
              </a:lnSpc>
              <a:spcBef>
                <a:spcPts val="975"/>
              </a:spcBef>
              <a:buFont typeface="Corbel" panose="020B0503020204020204" pitchFamily="34" charset="0"/>
              <a:buNone/>
              <a:defRPr sz="1200" kern="1200">
                <a:solidFill>
                  <a:schemeClr val="tx1">
                    <a:lumMod val="85000"/>
                    <a:lumOff val="15000"/>
                  </a:schemeClr>
                </a:solidFill>
                <a:latin typeface="+mn-lt"/>
                <a:ea typeface="+mn-ea"/>
                <a:cs typeface="+mn-cs"/>
              </a:defRPr>
            </a:lvl6pPr>
            <a:lvl7pPr marL="2057400" indent="0" algn="ctr" defTabSz="685800" rtl="0" eaLnBrk="1" latinLnBrk="0" hangingPunct="1">
              <a:lnSpc>
                <a:spcPct val="112000"/>
              </a:lnSpc>
              <a:spcBef>
                <a:spcPts val="975"/>
              </a:spcBef>
              <a:buFont typeface="Arial" panose="020B0604020202020204" pitchFamily="34" charset="0"/>
              <a:buNone/>
              <a:defRPr sz="1200" i="1" kern="1200">
                <a:solidFill>
                  <a:schemeClr val="tx1">
                    <a:lumMod val="85000"/>
                    <a:lumOff val="15000"/>
                  </a:schemeClr>
                </a:solidFill>
                <a:latin typeface="+mn-lt"/>
                <a:ea typeface="+mn-ea"/>
                <a:cs typeface="+mn-cs"/>
              </a:defRPr>
            </a:lvl7pPr>
            <a:lvl8pPr marL="2400300" indent="0" algn="ctr" defTabSz="685800" rtl="0" eaLnBrk="1" latinLnBrk="0" hangingPunct="1">
              <a:lnSpc>
                <a:spcPct val="112000"/>
              </a:lnSpc>
              <a:spcBef>
                <a:spcPts val="975"/>
              </a:spcBef>
              <a:buFont typeface="Corbel" panose="020B0503020204020204" pitchFamily="34" charset="0"/>
              <a:buNone/>
              <a:defRPr sz="1200" kern="1200">
                <a:solidFill>
                  <a:schemeClr val="tx1">
                    <a:lumMod val="85000"/>
                    <a:lumOff val="15000"/>
                  </a:schemeClr>
                </a:solidFill>
                <a:latin typeface="+mn-lt"/>
                <a:ea typeface="+mn-ea"/>
                <a:cs typeface="+mn-cs"/>
              </a:defRPr>
            </a:lvl8pPr>
            <a:lvl9pPr marL="2743200" indent="0" algn="ctr" defTabSz="685800" rtl="0" eaLnBrk="1" latinLnBrk="0" hangingPunct="1">
              <a:lnSpc>
                <a:spcPct val="112000"/>
              </a:lnSpc>
              <a:spcBef>
                <a:spcPts val="975"/>
              </a:spcBef>
              <a:buFont typeface="Arial" panose="020B0604020202020204" pitchFamily="34" charset="0"/>
              <a:buNone/>
              <a:defRPr sz="1200" i="1" kern="1200" baseline="0">
                <a:solidFill>
                  <a:schemeClr val="tx1">
                    <a:lumMod val="85000"/>
                    <a:lumOff val="15000"/>
                  </a:schemeClr>
                </a:solidFill>
                <a:latin typeface="+mn-lt"/>
                <a:ea typeface="+mn-ea"/>
                <a:cs typeface="+mn-cs"/>
              </a:defRPr>
            </a:lvl9pPr>
          </a:lstStyle>
          <a:p>
            <a:r>
              <a:rPr lang="en-US" sz="2000" i="0" dirty="0" smtClean="0">
                <a:solidFill>
                  <a:schemeClr val="tx1"/>
                </a:solidFill>
              </a:rPr>
              <a:t>Topics we covered:</a:t>
            </a:r>
          </a:p>
        </p:txBody>
      </p:sp>
      <p:sp>
        <p:nvSpPr>
          <p:cNvPr id="11" name="Title 1"/>
          <p:cNvSpPr txBox="1">
            <a:spLocks/>
          </p:cNvSpPr>
          <p:nvPr/>
        </p:nvSpPr>
        <p:spPr>
          <a:xfrm>
            <a:off x="245754" y="-122830"/>
            <a:ext cx="8445612" cy="10569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3600" cap="none" dirty="0" smtClean="0"/>
              <a:t>Let’s Learn Python in 10 Minutes Flat</a:t>
            </a:r>
            <a:endParaRPr lang="en-US" sz="3600" cap="none" dirty="0"/>
          </a:p>
        </p:txBody>
      </p:sp>
      <p:sp>
        <p:nvSpPr>
          <p:cNvPr id="13" name="Rectangle 12"/>
          <p:cNvSpPr/>
          <p:nvPr/>
        </p:nvSpPr>
        <p:spPr>
          <a:xfrm>
            <a:off x="294165" y="966430"/>
            <a:ext cx="8524158" cy="2585323"/>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#prints the bridge of "Hey </a:t>
            </a:r>
            <a:r>
              <a:rPr lang="en-US" dirty="0" err="1">
                <a:latin typeface="Courier New" panose="02070309020205020404" pitchFamily="49" charset="0"/>
                <a:cs typeface="Courier New" panose="02070309020205020404" pitchFamily="49" charset="0"/>
              </a:rPr>
              <a:t>Ya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#input: </a:t>
            </a:r>
            <a:r>
              <a:rPr lang="en-US" dirty="0" smtClean="0">
                <a:latin typeface="Courier New" panose="02070309020205020404" pitchFamily="49" charset="0"/>
                <a:cs typeface="Courier New" panose="02070309020205020404" pitchFamily="49" charset="0"/>
              </a:rPr>
              <a:t>string </a:t>
            </a:r>
            <a:r>
              <a:rPr lang="en-US" dirty="0" err="1" smtClean="0">
                <a:latin typeface="Courier New" panose="02070309020205020404" pitchFamily="49" charset="0"/>
                <a:cs typeface="Courier New" panose="02070309020205020404" pitchFamily="49" charset="0"/>
              </a:rPr>
              <a:t>shakeitlike</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def</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heyya</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in </a:t>
            </a:r>
            <a:r>
              <a:rPr lang="en-US" dirty="0" smtClean="0">
                <a:latin typeface="Courier New" panose="02070309020205020404" pitchFamily="49" charset="0"/>
                <a:cs typeface="Courier New" panose="02070309020205020404" pitchFamily="49" charset="0"/>
              </a:rPr>
              <a:t>range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if i%4==3</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print("shake it like " + </a:t>
            </a:r>
            <a:r>
              <a:rPr lang="en-US" dirty="0" err="1" smtClean="0">
                <a:latin typeface="Courier New" panose="02070309020205020404" pitchFamily="49" charset="0"/>
                <a:cs typeface="Courier New" panose="02070309020205020404" pitchFamily="49" charset="0"/>
              </a:rPr>
              <a:t>shakeitlike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else: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all other lines</a:t>
            </a:r>
          </a:p>
          <a:p>
            <a:r>
              <a:rPr lang="en-US" dirty="0">
                <a:latin typeface="Courier New" panose="02070309020205020404" pitchFamily="49" charset="0"/>
                <a:cs typeface="Courier New" panose="02070309020205020404" pitchFamily="49" charset="0"/>
              </a:rPr>
              <a:t>            print("shake it, shake </a:t>
            </a:r>
            <a:r>
              <a:rPr lang="en-US" dirty="0" err="1">
                <a:latin typeface="Courier New" panose="02070309020205020404" pitchFamily="49" charset="0"/>
                <a:cs typeface="Courier New" panose="02070309020205020404" pitchFamily="49" charset="0"/>
              </a:rPr>
              <a:t>shake</a:t>
            </a:r>
            <a:r>
              <a:rPr lang="en-US" dirty="0">
                <a:latin typeface="Courier New" panose="02070309020205020404" pitchFamily="49" charset="0"/>
                <a:cs typeface="Courier New" panose="02070309020205020404" pitchFamily="49" charset="0"/>
              </a:rPr>
              <a:t> it")</a:t>
            </a:r>
          </a:p>
          <a:p>
            <a:r>
              <a:rPr lang="en-US" dirty="0">
                <a:latin typeface="Courier New" panose="02070309020205020404" pitchFamily="49" charset="0"/>
                <a:cs typeface="Courier New" panose="02070309020205020404" pitchFamily="49" charset="0"/>
              </a:rPr>
              <a:t>    return "written by the BMS Bootcamp </a:t>
            </a:r>
            <a:r>
              <a:rPr lang="en-US" dirty="0" smtClean="0">
                <a:latin typeface="Courier New" panose="02070309020205020404" pitchFamily="49" charset="0"/>
                <a:cs typeface="Courier New" panose="02070309020205020404" pitchFamily="49" charset="0"/>
              </a:rPr>
              <a:t>2018 </a:t>
            </a:r>
            <a:r>
              <a:rPr lang="en-US" dirty="0">
                <a:latin typeface="Courier New" panose="02070309020205020404" pitchFamily="49" charset="0"/>
                <a:cs typeface="Courier New" panose="02070309020205020404" pitchFamily="49" charset="0"/>
              </a:rPr>
              <a:t>Class"</a:t>
            </a:r>
          </a:p>
        </p:txBody>
      </p:sp>
      <p:sp>
        <p:nvSpPr>
          <p:cNvPr id="14" name="Rectangle 13"/>
          <p:cNvSpPr/>
          <p:nvPr/>
        </p:nvSpPr>
        <p:spPr>
          <a:xfrm>
            <a:off x="1525221" y="1529693"/>
            <a:ext cx="2114681" cy="369332"/>
          </a:xfrm>
          <a:prstGeom prst="rect">
            <a:avLst/>
          </a:prstGeom>
        </p:spPr>
        <p:txBody>
          <a:bodyPr wrap="none">
            <a:spAutoFit/>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shakeitlike</a:t>
            </a:r>
            <a:r>
              <a:rPr lang="en-US" dirty="0">
                <a:latin typeface="Courier New" panose="02070309020205020404" pitchFamily="49" charset="0"/>
                <a:cs typeface="Courier New" panose="02070309020205020404" pitchFamily="49" charset="0"/>
              </a:rPr>
              <a:t>):</a:t>
            </a:r>
          </a:p>
        </p:txBody>
      </p:sp>
      <p:sp>
        <p:nvSpPr>
          <p:cNvPr id="15" name="Rectangle 14"/>
          <p:cNvSpPr/>
          <p:nvPr/>
        </p:nvSpPr>
        <p:spPr>
          <a:xfrm>
            <a:off x="2214057" y="1795363"/>
            <a:ext cx="1011815" cy="369332"/>
          </a:xfrm>
          <a:prstGeom prst="rect">
            <a:avLst/>
          </a:prstGeom>
        </p:spPr>
        <p:txBody>
          <a:bodyPr wrap="none">
            <a:spAutoFit/>
          </a:bodyPr>
          <a:lstStyle/>
          <a:p>
            <a:r>
              <a:rPr lang="en-US" dirty="0" smtClean="0">
                <a:latin typeface="Courier New" panose="02070309020205020404" pitchFamily="49" charset="0"/>
                <a:cs typeface="Courier New" panose="02070309020205020404" pitchFamily="49" charset="0"/>
              </a:rPr>
              <a:t>(0,4):</a:t>
            </a:r>
            <a:endParaRPr lang="en-US" dirty="0">
              <a:latin typeface="Courier New" panose="02070309020205020404" pitchFamily="49" charset="0"/>
              <a:cs typeface="Courier New" panose="02070309020205020404" pitchFamily="49" charset="0"/>
            </a:endParaRPr>
          </a:p>
        </p:txBody>
      </p:sp>
      <p:sp>
        <p:nvSpPr>
          <p:cNvPr id="16" name="Rectangle 15"/>
          <p:cNvSpPr/>
          <p:nvPr/>
        </p:nvSpPr>
        <p:spPr>
          <a:xfrm>
            <a:off x="5145764" y="2023412"/>
            <a:ext cx="2666114" cy="369332"/>
          </a:xfrm>
          <a:prstGeom prst="rect">
            <a:avLst/>
          </a:prstGeom>
        </p:spPr>
        <p:txBody>
          <a:bodyPr wrap="none">
            <a:spAutoFit/>
          </a:bodyPr>
          <a:lstStyle/>
          <a:p>
            <a:r>
              <a:rPr lang="en-US" dirty="0">
                <a:latin typeface="Courier New" panose="02070309020205020404" pitchFamily="49" charset="0"/>
                <a:cs typeface="Courier New" panose="02070309020205020404" pitchFamily="49" charset="0"/>
              </a:rPr>
              <a:t>#every fourth line</a:t>
            </a:r>
          </a:p>
        </p:txBody>
      </p:sp>
    </p:spTree>
    <p:extLst>
      <p:ext uri="{BB962C8B-B14F-4D97-AF65-F5344CB8AC3E}">
        <p14:creationId xmlns:p14="http://schemas.microsoft.com/office/powerpoint/2010/main" val="299393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mph" presetSubtype="0" fill="hold" nodeType="clickEffect">
                                  <p:stCondLst>
                                    <p:cond delay="0"/>
                                  </p:stCondLst>
                                  <p:iterate type="lt">
                                    <p:tmPct val="4000"/>
                                  </p:iterate>
                                  <p:childTnLst>
                                    <p:set>
                                      <p:cBhvr override="childStyle">
                                        <p:cTn id="14" dur="500" fill="hold"/>
                                        <p:tgtEl>
                                          <p:spTgt spid="13">
                                            <p:txEl>
                                              <p:pRg st="2" end="2"/>
                                            </p:txEl>
                                          </p:spTgt>
                                        </p:tgtEl>
                                        <p:attrNameLst>
                                          <p:attrName>style.color</p:attrName>
                                        </p:attrNameLst>
                                      </p:cBhvr>
                                      <p:to>
                                        <p:clrVal>
                                          <a:schemeClr val="accent2"/>
                                        </p:clrVal>
                                      </p:to>
                                    </p:set>
                                    <p:set>
                                      <p:cBhvr>
                                        <p:cTn id="15" dur="500" fill="hold"/>
                                        <p:tgtEl>
                                          <p:spTgt spid="13">
                                            <p:txEl>
                                              <p:pRg st="2" end="2"/>
                                            </p:txEl>
                                          </p:spTgt>
                                        </p:tgtEl>
                                        <p:attrNameLst>
                                          <p:attrName>fillcolor</p:attrName>
                                        </p:attrNameLst>
                                      </p:cBhvr>
                                      <p:to>
                                        <p:clrVal>
                                          <a:schemeClr val="accent2"/>
                                        </p:clrVal>
                                      </p:to>
                                    </p:set>
                                    <p:set>
                                      <p:cBhvr>
                                        <p:cTn id="16" dur="500" fill="hold"/>
                                        <p:tgtEl>
                                          <p:spTgt spid="13">
                                            <p:txEl>
                                              <p:pRg st="2" end="2"/>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13">
                                            <p:txEl>
                                              <p:pRg st="7" end="7"/>
                                            </p:txEl>
                                          </p:spTgt>
                                        </p:tgtEl>
                                        <p:attrNameLst>
                                          <p:attrName>style.color</p:attrName>
                                        </p:attrNameLst>
                                      </p:cBhvr>
                                      <p:to>
                                        <p:clrVal>
                                          <a:schemeClr val="accent2"/>
                                        </p:clrVal>
                                      </p:to>
                                    </p:set>
                                    <p:set>
                                      <p:cBhvr>
                                        <p:cTn id="25" dur="500" fill="hold"/>
                                        <p:tgtEl>
                                          <p:spTgt spid="13">
                                            <p:txEl>
                                              <p:pRg st="7" end="7"/>
                                            </p:txEl>
                                          </p:spTgt>
                                        </p:tgtEl>
                                        <p:attrNameLst>
                                          <p:attrName>fillcolor</p:attrName>
                                        </p:attrNameLst>
                                      </p:cBhvr>
                                      <p:to>
                                        <p:clrVal>
                                          <a:schemeClr val="accent2"/>
                                        </p:clrVal>
                                      </p:to>
                                    </p:set>
                                    <p:set>
                                      <p:cBhvr>
                                        <p:cTn id="26" dur="500" fill="hold"/>
                                        <p:tgtEl>
                                          <p:spTgt spid="13">
                                            <p:txEl>
                                              <p:pRg st="7" end="7"/>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mph" presetSubtype="0" fill="hold" nodeType="clickEffect">
                                  <p:stCondLst>
                                    <p:cond delay="0"/>
                                  </p:stCondLst>
                                  <p:iterate type="lt">
                                    <p:tmPct val="4000"/>
                                  </p:iterate>
                                  <p:childTnLst>
                                    <p:set>
                                      <p:cBhvr override="childStyle">
                                        <p:cTn id="34" dur="500" fill="hold"/>
                                        <p:tgtEl>
                                          <p:spTgt spid="13">
                                            <p:txEl>
                                              <p:pRg st="3" end="3"/>
                                            </p:txEl>
                                          </p:spTgt>
                                        </p:tgtEl>
                                        <p:attrNameLst>
                                          <p:attrName>style.color</p:attrName>
                                        </p:attrNameLst>
                                      </p:cBhvr>
                                      <p:to>
                                        <p:clrVal>
                                          <a:schemeClr val="accent2"/>
                                        </p:clrVal>
                                      </p:to>
                                    </p:set>
                                    <p:set>
                                      <p:cBhvr>
                                        <p:cTn id="35" dur="500" fill="hold"/>
                                        <p:tgtEl>
                                          <p:spTgt spid="13">
                                            <p:txEl>
                                              <p:pRg st="3" end="3"/>
                                            </p:txEl>
                                          </p:spTgt>
                                        </p:tgtEl>
                                        <p:attrNameLst>
                                          <p:attrName>fillcolor</p:attrName>
                                        </p:attrNameLst>
                                      </p:cBhvr>
                                      <p:to>
                                        <p:clrVal>
                                          <a:schemeClr val="accent2"/>
                                        </p:clrVal>
                                      </p:to>
                                    </p:set>
                                    <p:set>
                                      <p:cBhvr>
                                        <p:cTn id="36" dur="500" fill="hold"/>
                                        <p:tgtEl>
                                          <p:spTgt spid="13">
                                            <p:txEl>
                                              <p:pRg st="3" end="3"/>
                                            </p:txEl>
                                          </p:spTgt>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mph" presetSubtype="0" fill="hold" nodeType="clickEffect">
                                  <p:stCondLst>
                                    <p:cond delay="0"/>
                                  </p:stCondLst>
                                  <p:iterate type="lt">
                                    <p:tmPct val="4000"/>
                                  </p:iterate>
                                  <p:childTnLst>
                                    <p:set>
                                      <p:cBhvr override="childStyle">
                                        <p:cTn id="44" dur="500" fill="hold"/>
                                        <p:tgtEl>
                                          <p:spTgt spid="15">
                                            <p:txEl>
                                              <p:pRg st="0" end="0"/>
                                            </p:txEl>
                                          </p:spTgt>
                                        </p:tgtEl>
                                        <p:attrNameLst>
                                          <p:attrName>style.color</p:attrName>
                                        </p:attrNameLst>
                                      </p:cBhvr>
                                      <p:to>
                                        <p:clrVal>
                                          <a:schemeClr val="accent2"/>
                                        </p:clrVal>
                                      </p:to>
                                    </p:set>
                                    <p:set>
                                      <p:cBhvr>
                                        <p:cTn id="45" dur="500" fill="hold"/>
                                        <p:tgtEl>
                                          <p:spTgt spid="15">
                                            <p:txEl>
                                              <p:pRg st="0" end="0"/>
                                            </p:txEl>
                                          </p:spTgt>
                                        </p:tgtEl>
                                        <p:attrNameLst>
                                          <p:attrName>fillcolor</p:attrName>
                                        </p:attrNameLst>
                                      </p:cBhvr>
                                      <p:to>
                                        <p:clrVal>
                                          <a:schemeClr val="accent2"/>
                                        </p:clrVal>
                                      </p:to>
                                    </p:set>
                                    <p:set>
                                      <p:cBhvr>
                                        <p:cTn id="46" dur="500" fill="hold"/>
                                        <p:tgtEl>
                                          <p:spTgt spid="15">
                                            <p:txEl>
                                              <p:pRg st="0" end="0"/>
                                            </p:txEl>
                                          </p:spTgt>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16">
                                            <p:txEl>
                                              <p:pRg st="0" end="0"/>
                                            </p:txEl>
                                          </p:spTgt>
                                        </p:tgtEl>
                                        <p:attrNameLst>
                                          <p:attrName>style.color</p:attrName>
                                        </p:attrNameLst>
                                      </p:cBhvr>
                                      <p:to>
                                        <p:clrVal>
                                          <a:schemeClr val="accent2"/>
                                        </p:clrVal>
                                      </p:to>
                                    </p:set>
                                    <p:set>
                                      <p:cBhvr>
                                        <p:cTn id="55" dur="500" fill="hold"/>
                                        <p:tgtEl>
                                          <p:spTgt spid="16">
                                            <p:txEl>
                                              <p:pRg st="0" end="0"/>
                                            </p:txEl>
                                          </p:spTgt>
                                        </p:tgtEl>
                                        <p:attrNameLst>
                                          <p:attrName>fillcolor</p:attrName>
                                        </p:attrNameLst>
                                      </p:cBhvr>
                                      <p:to>
                                        <p:clrVal>
                                          <a:schemeClr val="accent2"/>
                                        </p:clrVal>
                                      </p:to>
                                    </p:set>
                                    <p:set>
                                      <p:cBhvr>
                                        <p:cTn id="56" dur="500" fill="hold"/>
                                        <p:tgtEl>
                                          <p:spTgt spid="16">
                                            <p:txEl>
                                              <p:pRg st="0" end="0"/>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mph" presetSubtype="0" fill="hold" nodeType="clickEffect">
                                  <p:stCondLst>
                                    <p:cond delay="0"/>
                                  </p:stCondLst>
                                  <p:iterate type="lt">
                                    <p:tmPct val="4000"/>
                                  </p:iterate>
                                  <p:childTnLst>
                                    <p:set>
                                      <p:cBhvr override="childStyle">
                                        <p:cTn id="72" dur="500" fill="hold"/>
                                        <p:tgtEl>
                                          <p:spTgt spid="13">
                                            <p:txEl>
                                              <p:pRg st="4" end="4"/>
                                            </p:txEl>
                                          </p:spTgt>
                                        </p:tgtEl>
                                        <p:attrNameLst>
                                          <p:attrName>style.color</p:attrName>
                                        </p:attrNameLst>
                                      </p:cBhvr>
                                      <p:to>
                                        <p:clrVal>
                                          <a:schemeClr val="accent2"/>
                                        </p:clrVal>
                                      </p:to>
                                    </p:set>
                                    <p:set>
                                      <p:cBhvr>
                                        <p:cTn id="73" dur="500" fill="hold"/>
                                        <p:tgtEl>
                                          <p:spTgt spid="13">
                                            <p:txEl>
                                              <p:pRg st="4" end="4"/>
                                            </p:txEl>
                                          </p:spTgt>
                                        </p:tgtEl>
                                        <p:attrNameLst>
                                          <p:attrName>fillcolor</p:attrName>
                                        </p:attrNameLst>
                                      </p:cBhvr>
                                      <p:to>
                                        <p:clrVal>
                                          <a:schemeClr val="accent2"/>
                                        </p:clrVal>
                                      </p:to>
                                    </p:set>
                                    <p:set>
                                      <p:cBhvr>
                                        <p:cTn id="74" dur="500" fill="hold"/>
                                        <p:tgtEl>
                                          <p:spTgt spid="13">
                                            <p:txEl>
                                              <p:pRg st="4" end="4"/>
                                            </p:txEl>
                                          </p:spTgt>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6" presetClass="emph" presetSubtype="0" fill="hold" nodeType="clickEffect">
                                  <p:stCondLst>
                                    <p:cond delay="0"/>
                                  </p:stCondLst>
                                  <p:iterate type="lt">
                                    <p:tmPct val="4000"/>
                                  </p:iterate>
                                  <p:childTnLst>
                                    <p:set>
                                      <p:cBhvr override="childStyle">
                                        <p:cTn id="82" dur="500" fill="hold"/>
                                        <p:tgtEl>
                                          <p:spTgt spid="14">
                                            <p:txEl>
                                              <p:pRg st="0" end="0"/>
                                            </p:txEl>
                                          </p:spTgt>
                                        </p:tgtEl>
                                        <p:attrNameLst>
                                          <p:attrName>style.color</p:attrName>
                                        </p:attrNameLst>
                                      </p:cBhvr>
                                      <p:to>
                                        <p:clrVal>
                                          <a:schemeClr val="accent2"/>
                                        </p:clrVal>
                                      </p:to>
                                    </p:set>
                                    <p:set>
                                      <p:cBhvr>
                                        <p:cTn id="83" dur="500" fill="hold"/>
                                        <p:tgtEl>
                                          <p:spTgt spid="14">
                                            <p:txEl>
                                              <p:pRg st="0" end="0"/>
                                            </p:txEl>
                                          </p:spTgt>
                                        </p:tgtEl>
                                        <p:attrNameLst>
                                          <p:attrName>fillcolor</p:attrName>
                                        </p:attrNameLst>
                                      </p:cBhvr>
                                      <p:to>
                                        <p:clrVal>
                                          <a:schemeClr val="accent2"/>
                                        </p:clrVal>
                                      </p:to>
                                    </p:set>
                                    <p:set>
                                      <p:cBhvr>
                                        <p:cTn id="84" dur="500" fill="hold"/>
                                        <p:tgtEl>
                                          <p:spTgt spid="14">
                                            <p:txEl>
                                              <p:pRg st="0" end="0"/>
                                            </p:txEl>
                                          </p:spTgt>
                                        </p:tgtEl>
                                        <p:attrNameLst>
                                          <p:attrName>fill.type</p:attrName>
                                        </p:attrNameLst>
                                      </p:cBhvr>
                                      <p:to>
                                        <p:strVal val="solid"/>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10" end="10"/>
                                            </p:txEl>
                                          </p:spTgt>
                                        </p:tgtEl>
                                        <p:attrNameLst>
                                          <p:attrName>style.visibility</p:attrName>
                                        </p:attrNameLst>
                                      </p:cBhvr>
                                      <p:to>
                                        <p:strVal val="visible"/>
                                      </p:to>
                                    </p:set>
                                  </p:childTnLst>
                                </p:cTn>
                              </p:par>
                              <p:par>
                                <p:cTn id="93" presetID="16" presetClass="emph" presetSubtype="0" fill="hold" nodeType="withEffect">
                                  <p:stCondLst>
                                    <p:cond delay="0"/>
                                  </p:stCondLst>
                                  <p:iterate type="lt">
                                    <p:tmPct val="4000"/>
                                  </p:iterate>
                                  <p:childTnLst>
                                    <p:set>
                                      <p:cBhvr override="childStyle">
                                        <p:cTn id="94" dur="500" fill="hold"/>
                                        <p:tgtEl>
                                          <p:spTgt spid="13">
                                            <p:txEl>
                                              <p:pRg st="8" end="8"/>
                                            </p:txEl>
                                          </p:spTgt>
                                        </p:tgtEl>
                                        <p:attrNameLst>
                                          <p:attrName>style.color</p:attrName>
                                        </p:attrNameLst>
                                      </p:cBhvr>
                                      <p:to>
                                        <p:clrVal>
                                          <a:schemeClr val="accent2"/>
                                        </p:clrVal>
                                      </p:to>
                                    </p:set>
                                    <p:set>
                                      <p:cBhvr>
                                        <p:cTn id="95" dur="500" fill="hold"/>
                                        <p:tgtEl>
                                          <p:spTgt spid="13">
                                            <p:txEl>
                                              <p:pRg st="8" end="8"/>
                                            </p:txEl>
                                          </p:spTgt>
                                        </p:tgtEl>
                                        <p:attrNameLst>
                                          <p:attrName>fillcolor</p:attrName>
                                        </p:attrNameLst>
                                      </p:cBhvr>
                                      <p:to>
                                        <p:clrVal>
                                          <a:schemeClr val="accent2"/>
                                        </p:clrVal>
                                      </p:to>
                                    </p:set>
                                    <p:set>
                                      <p:cBhvr>
                                        <p:cTn id="96" dur="500" fill="hold"/>
                                        <p:tgtEl>
                                          <p:spTgt spid="13">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6" name="Rectangle 5"/>
          <p:cNvSpPr/>
          <p:nvPr/>
        </p:nvSpPr>
        <p:spPr>
          <a:xfrm>
            <a:off x="-136478" y="-122830"/>
            <a:ext cx="9608024" cy="7342496"/>
          </a:xfrm>
          <a:prstGeom prst="rect">
            <a:avLst/>
          </a:prstGeom>
          <a:solidFill>
            <a:schemeClr val="tx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MS90007479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4103948" y="3104964"/>
            <a:ext cx="244475" cy="244475"/>
          </a:xfrm>
          <a:prstGeom prst="rect">
            <a:avLst/>
          </a:prstGeom>
        </p:spPr>
      </p:pic>
      <p:sp>
        <p:nvSpPr>
          <p:cNvPr id="13" name="Oval 12"/>
          <p:cNvSpPr/>
          <p:nvPr/>
        </p:nvSpPr>
        <p:spPr>
          <a:xfrm>
            <a:off x="3067334" y="1948218"/>
            <a:ext cx="3200400" cy="3200400"/>
          </a:xfrm>
          <a:prstGeom prst="ellipse">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p:cNvSpPr/>
          <p:nvPr/>
        </p:nvSpPr>
        <p:spPr>
          <a:xfrm>
            <a:off x="3113466" y="1948218"/>
            <a:ext cx="3200400" cy="3200400"/>
          </a:xfrm>
          <a:prstGeom prst="ellipse">
            <a:avLst/>
          </a:prstGeom>
          <a:solidFill>
            <a:srgbClr val="1C54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2060"/>
              </a:solidFill>
            </a:endParaRPr>
          </a:p>
        </p:txBody>
      </p:sp>
      <p:sp>
        <p:nvSpPr>
          <p:cNvPr id="20" name="Title 1"/>
          <p:cNvSpPr>
            <a:spLocks noGrp="1"/>
          </p:cNvSpPr>
          <p:nvPr>
            <p:ph type="ctrTitle"/>
          </p:nvPr>
        </p:nvSpPr>
        <p:spPr>
          <a:xfrm>
            <a:off x="592365" y="149039"/>
            <a:ext cx="8150337" cy="1285581"/>
          </a:xfrm>
        </p:spPr>
        <p:txBody>
          <a:bodyPr>
            <a:normAutofit/>
          </a:bodyPr>
          <a:lstStyle/>
          <a:p>
            <a:pPr algn="ctr"/>
            <a:r>
              <a:rPr lang="en-US" sz="4000" i="0" cap="none" dirty="0" smtClean="0">
                <a:solidFill>
                  <a:srgbClr val="1C546B"/>
                </a:solidFill>
              </a:rPr>
              <a:t>10 Minute Break</a:t>
            </a:r>
            <a:endParaRPr lang="en-US" sz="4000" i="0" cap="none" dirty="0">
              <a:solidFill>
                <a:srgbClr val="1C546B"/>
              </a:solidFill>
            </a:endParaRPr>
          </a:p>
        </p:txBody>
      </p:sp>
    </p:spTree>
    <p:extLst>
      <p:ext uri="{BB962C8B-B14F-4D97-AF65-F5344CB8AC3E}">
        <p14:creationId xmlns:p14="http://schemas.microsoft.com/office/powerpoint/2010/main" val="3940580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600800"/>
                                        <p:tgtEl>
                                          <p:spTgt spid="14"/>
                                        </p:tgtEl>
                                      </p:cBhvr>
                                    </p:animEffect>
                                  </p:childTnLst>
                                </p:cTn>
                              </p:par>
                            </p:childTnLst>
                          </p:cTn>
                        </p:par>
                        <p:par>
                          <p:cTn id="8" fill="hold">
                            <p:stCondLst>
                              <p:cond delay="600800"/>
                            </p:stCondLst>
                            <p:childTnLst>
                              <p:par>
                                <p:cTn id="9" presetID="1" presetClass="mediacall" presetSubtype="0" fill="hold" nodeType="afterEffect">
                                  <p:stCondLst>
                                    <p:cond delay="0"/>
                                  </p:stCondLst>
                                  <p:childTnLst>
                                    <p:cmd type="call" cmd="playFrom(0.0)">
                                      <p:cBhvr>
                                        <p:cTn id="10" dur="2178" fill="hold"/>
                                        <p:tgtEl>
                                          <p:spTgt spid="12"/>
                                        </p:tgtEl>
                                      </p:cBhvr>
                                    </p:cmd>
                                  </p:childTnLst>
                                </p:cTn>
                              </p:par>
                            </p:childTnLst>
                          </p:cTn>
                        </p:par>
                      </p:childTnLst>
                    </p:cTn>
                  </p:par>
                </p:childTnLst>
              </p:cTn>
              <p:nextCondLst>
                <p:cond evt="onClick" delay="0">
                  <p:tgtEl>
                    <p:spTgt spid="13"/>
                  </p:tgtEl>
                </p:cond>
              </p:nextCondLst>
            </p:seq>
            <p:audio>
              <p:cMediaNode>
                <p:cTn id="11"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6478" y="0"/>
            <a:ext cx="9601112"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Rectangle 3"/>
          <p:cNvSpPr/>
          <p:nvPr/>
        </p:nvSpPr>
        <p:spPr>
          <a:xfrm>
            <a:off x="345963" y="1752604"/>
            <a:ext cx="9181235" cy="3945054"/>
          </a:xfrm>
          <a:prstGeom prst="rect">
            <a:avLst/>
          </a:prstGeom>
        </p:spPr>
        <p:txBody>
          <a:bodyPr wrap="square" numCol="1">
            <a:spAutoFit/>
          </a:bodyPr>
          <a:lstStyle/>
          <a:p>
            <a:pPr>
              <a:lnSpc>
                <a:spcPct val="107000"/>
              </a:lnSpc>
            </a:pPr>
            <a:r>
              <a:rPr lang="en-US" dirty="0" smtClean="0">
                <a:latin typeface="Courier New" panose="02070309020205020404" pitchFamily="49" charset="0"/>
                <a:ea typeface="Calibri" panose="020F0502020204030204" pitchFamily="34" charset="0"/>
                <a:cs typeface="Times New Roman" panose="02020603050405020304" pitchFamily="18" charset="0"/>
              </a:rPr>
              <a:t>thing1 = </a:t>
            </a:r>
            <a:r>
              <a:rPr lang="en-US" dirty="0" err="1" smtClean="0">
                <a:latin typeface="Courier New" panose="02070309020205020404" pitchFamily="49" charset="0"/>
                <a:ea typeface="Calibri" panose="020F0502020204030204" pitchFamily="34" charset="0"/>
                <a:cs typeface="Times New Roman" panose="02020603050405020304" pitchFamily="18" charset="0"/>
              </a:rPr>
              <a:t>makestuff</a:t>
            </a:r>
            <a:r>
              <a:rPr lang="en-US" dirty="0" smtClean="0">
                <a:latin typeface="Courier New" panose="02070309020205020404" pitchFamily="49" charset="0"/>
                <a:ea typeface="Calibri" panose="020F0502020204030204" pitchFamily="34" charset="0"/>
                <a:cs typeface="Times New Roman" panose="02020603050405020304" pitchFamily="18" charset="0"/>
              </a:rPr>
              <a:t>(10)</a:t>
            </a:r>
          </a:p>
          <a:p>
            <a:pPr>
              <a:lnSpc>
                <a:spcPct val="107000"/>
              </a:lnSpc>
            </a:pPr>
            <a:r>
              <a:rPr lang="en-US" dirty="0" smtClean="0">
                <a:latin typeface="Courier New" panose="02070309020205020404" pitchFamily="49" charset="0"/>
                <a:ea typeface="Calibri" panose="020F0502020204030204" pitchFamily="34" charset="0"/>
                <a:cs typeface="Times New Roman" panose="02020603050405020304" pitchFamily="18" charset="0"/>
              </a:rPr>
              <a:t>t</a:t>
            </a:r>
            <a:r>
              <a:rPr lang="en-US" dirty="0" smtClean="0">
                <a:effectLst/>
                <a:latin typeface="Courier New" panose="02070309020205020404" pitchFamily="49" charset="0"/>
                <a:ea typeface="Calibri" panose="020F0502020204030204" pitchFamily="34" charset="0"/>
                <a:cs typeface="Times New Roman" panose="02020603050405020304" pitchFamily="18" charset="0"/>
              </a:rPr>
              <a:t>hing2 = </a:t>
            </a:r>
            <a:r>
              <a:rPr lang="en-US" dirty="0" err="1" smtClean="0">
                <a:effectLst/>
                <a:latin typeface="Courier New" panose="02070309020205020404" pitchFamily="49" charset="0"/>
                <a:ea typeface="Calibri" panose="020F0502020204030204" pitchFamily="34" charset="0"/>
                <a:cs typeface="Times New Roman" panose="02020603050405020304" pitchFamily="18" charset="0"/>
              </a:rPr>
              <a:t>makestuff</a:t>
            </a:r>
            <a:r>
              <a:rPr lang="en-US" dirty="0" smtClean="0">
                <a:effectLst/>
                <a:latin typeface="Courier New" panose="02070309020205020404" pitchFamily="49" charset="0"/>
                <a:ea typeface="Calibri" panose="020F0502020204030204" pitchFamily="34" charset="0"/>
                <a:cs typeface="Times New Roman" panose="02020603050405020304" pitchFamily="18" charset="0"/>
              </a:rPr>
              <a:t>(20)</a:t>
            </a:r>
          </a:p>
          <a:p>
            <a:pPr>
              <a:lnSpc>
                <a:spcPct val="107000"/>
              </a:lnSpc>
            </a:pPr>
            <a:r>
              <a:rPr lang="en-US" dirty="0" smtClean="0">
                <a:latin typeface="Courier New" panose="02070309020205020404" pitchFamily="49" charset="0"/>
                <a:ea typeface="Calibri" panose="020F0502020204030204" pitchFamily="34" charset="0"/>
                <a:cs typeface="Times New Roman" panose="02020603050405020304" pitchFamily="18" charset="0"/>
              </a:rPr>
              <a:t>thing3 = </a:t>
            </a:r>
            <a:r>
              <a:rPr lang="en-US" dirty="0" err="1" smtClean="0">
                <a:latin typeface="Courier New" panose="02070309020205020404" pitchFamily="49" charset="0"/>
                <a:ea typeface="Calibri" panose="020F0502020204030204" pitchFamily="34" charset="0"/>
                <a:cs typeface="Times New Roman" panose="02020603050405020304" pitchFamily="18" charset="0"/>
              </a:rPr>
              <a:t>makestuff</a:t>
            </a:r>
            <a:r>
              <a:rPr lang="en-US" dirty="0" smtClean="0">
                <a:latin typeface="Courier New" panose="02070309020205020404" pitchFamily="49" charset="0"/>
                <a:ea typeface="Calibri" panose="020F0502020204030204" pitchFamily="34" charset="0"/>
                <a:cs typeface="Times New Roman" panose="02020603050405020304" pitchFamily="18" charset="0"/>
              </a:rPr>
              <a:t>(30)</a:t>
            </a:r>
          </a:p>
          <a:p>
            <a:pPr>
              <a:lnSpc>
                <a:spcPct val="107000"/>
              </a:lnSpc>
            </a:pPr>
            <a:r>
              <a:rPr lang="en-US" dirty="0" smtClean="0">
                <a:latin typeface="Courier New" panose="02070309020205020404" pitchFamily="49" charset="0"/>
                <a:ea typeface="Calibri" panose="020F0502020204030204" pitchFamily="34" charset="0"/>
                <a:cs typeface="Times New Roman" panose="02020603050405020304" pitchFamily="18" charset="0"/>
              </a:rPr>
              <a:t>if(thing2&gt;thing1) {print(thing2)}</a:t>
            </a:r>
          </a:p>
          <a:p>
            <a:pPr>
              <a:lnSpc>
                <a:spcPct val="107000"/>
              </a:lnSpc>
            </a:pPr>
            <a:r>
              <a:rPr lang="en-US" dirty="0" smtClean="0">
                <a:latin typeface="Courier New" panose="02070309020205020404" pitchFamily="49" charset="0"/>
                <a:ea typeface="Calibri" panose="020F0502020204030204" pitchFamily="34" charset="0"/>
                <a:cs typeface="Times New Roman" panose="02020603050405020304" pitchFamily="18" charset="0"/>
              </a:rPr>
              <a:t>if(thing3&gt;thing2) {print(thing3)}</a:t>
            </a:r>
          </a:p>
          <a:p>
            <a:pPr>
              <a:lnSpc>
                <a:spcPct val="107000"/>
              </a:lnSpc>
            </a:pPr>
            <a:endParaRPr lang="en-US" dirty="0" smtClean="0">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pPr>
            <a:endParaRPr lang="en-US" dirty="0" smtClean="0">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pPr>
            <a:endParaRPr lang="en-US" dirty="0" smtClean="0">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pPr>
            <a:endParaRPr lang="en-US" dirty="0" smtClean="0">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pPr>
            <a:endParaRPr lang="en-US" dirty="0" smtClean="0">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pPr>
            <a:endParaRPr lang="en-US" dirty="0" smtClean="0">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pPr>
            <a:endParaRPr lang="en-US" dirty="0" smtClean="0">
              <a:latin typeface="Courier New" panose="02070309020205020404" pitchFamily="49" charset="0"/>
              <a:ea typeface="Calibri" panose="020F0502020204030204" pitchFamily="34" charset="0"/>
              <a:cs typeface="Times New Roman" panose="02020603050405020304" pitchFamily="18" charset="0"/>
            </a:endParaRPr>
          </a:p>
          <a:p>
            <a:pPr>
              <a:lnSpc>
                <a:spcPct val="107000"/>
              </a:lnSpc>
            </a:pPr>
            <a:endParaRPr lang="en-US" dirty="0">
              <a:latin typeface="Courier New" panose="02070309020205020404" pitchFamily="49" charset="0"/>
              <a:ea typeface="Calibri" panose="020F0502020204030204" pitchFamily="34" charset="0"/>
              <a:cs typeface="Times New Roman" panose="02020603050405020304" pitchFamily="18" charset="0"/>
            </a:endParaRPr>
          </a:p>
        </p:txBody>
      </p:sp>
      <p:sp>
        <p:nvSpPr>
          <p:cNvPr id="2" name="Title 1"/>
          <p:cNvSpPr>
            <a:spLocks noGrp="1"/>
          </p:cNvSpPr>
          <p:nvPr>
            <p:ph type="ctrTitle"/>
          </p:nvPr>
        </p:nvSpPr>
        <p:spPr>
          <a:xfrm>
            <a:off x="345963" y="-134785"/>
            <a:ext cx="7034362" cy="1056982"/>
          </a:xfrm>
        </p:spPr>
        <p:txBody>
          <a:bodyPr>
            <a:normAutofit/>
          </a:bodyPr>
          <a:lstStyle/>
          <a:p>
            <a:r>
              <a:rPr lang="en-US" sz="3600" i="0" cap="none" dirty="0" smtClean="0"/>
              <a:t>Collaborating Through Code</a:t>
            </a:r>
            <a:endParaRPr lang="en-US" sz="3600" i="0" cap="none" dirty="0"/>
          </a:p>
        </p:txBody>
      </p:sp>
      <p:sp>
        <p:nvSpPr>
          <p:cNvPr id="3" name="Subtitle 2"/>
          <p:cNvSpPr>
            <a:spLocks noGrp="1"/>
          </p:cNvSpPr>
          <p:nvPr>
            <p:ph type="subTitle" idx="1"/>
          </p:nvPr>
        </p:nvSpPr>
        <p:spPr>
          <a:xfrm>
            <a:off x="345963" y="3996381"/>
            <a:ext cx="6563029" cy="1681014"/>
          </a:xfrm>
        </p:spPr>
        <p:txBody>
          <a:bodyPr>
            <a:noAutofit/>
          </a:bodyPr>
          <a:lstStyle/>
          <a:p>
            <a:pPr marL="342900" indent="-342900">
              <a:buSzPct val="100000"/>
              <a:buAutoNum type="arabicPeriod"/>
            </a:pPr>
            <a:r>
              <a:rPr lang="en-US" sz="1800" i="0" cap="none"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Useful variable &amp; function names</a:t>
            </a:r>
          </a:p>
          <a:p>
            <a:pPr marL="342900" indent="-342900">
              <a:buSzPct val="100000"/>
              <a:buAutoNum type="arabicPeriod"/>
            </a:pPr>
            <a:r>
              <a:rPr lang="en-US" sz="1800" i="0" cap="none"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Modular &amp; reusable (don’t repeat yourself)</a:t>
            </a:r>
          </a:p>
          <a:p>
            <a:pPr marL="342900" indent="-342900">
              <a:buSzPct val="100000"/>
              <a:buAutoNum type="arabicPeriod"/>
            </a:pPr>
            <a:r>
              <a:rPr lang="en-US" sz="1800" i="0" cap="none"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Readable</a:t>
            </a:r>
          </a:p>
          <a:p>
            <a:pPr marL="342900" indent="-342900">
              <a:buSzPct val="100000"/>
              <a:buAutoNum type="arabicPeriod"/>
            </a:pPr>
            <a:r>
              <a:rPr lang="en-US" sz="1800" i="0" cap="none"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Documented &amp; reproducible</a:t>
            </a:r>
          </a:p>
        </p:txBody>
      </p:sp>
      <p:sp>
        <p:nvSpPr>
          <p:cNvPr id="6" name="Subtitle 2"/>
          <p:cNvSpPr txBox="1">
            <a:spLocks/>
          </p:cNvSpPr>
          <p:nvPr/>
        </p:nvSpPr>
        <p:spPr>
          <a:xfrm>
            <a:off x="331244" y="1285423"/>
            <a:ext cx="1839191" cy="467181"/>
          </a:xfrm>
          <a:prstGeom prst="rect">
            <a:avLst/>
          </a:prstGeom>
        </p:spPr>
        <p:txBody>
          <a:bodyPr vert="horz" lIns="91440" tIns="45720" rIns="91440" bIns="45720" rtlCol="0">
            <a:noAutofit/>
          </a:bodyPr>
          <a:lstStyle>
            <a:lvl1pPr marL="0" indent="0" algn="l" defTabSz="685800" rtl="0" eaLnBrk="1" latinLnBrk="0" hangingPunct="1">
              <a:lnSpc>
                <a:spcPct val="114000"/>
              </a:lnSpc>
              <a:spcBef>
                <a:spcPts val="0"/>
              </a:spcBef>
              <a:buFont typeface="Arial" panose="020B0604020202020204" pitchFamily="34" charset="0"/>
              <a:buNone/>
              <a:defRPr sz="1800" b="0" i="1" kern="1200" baseline="0">
                <a:solidFill>
                  <a:schemeClr val="tx2"/>
                </a:solidFill>
                <a:latin typeface="+mn-lt"/>
                <a:ea typeface="+mn-ea"/>
                <a:cs typeface="+mn-cs"/>
              </a:defRPr>
            </a:lvl1pPr>
            <a:lvl2pPr marL="342900" indent="0" algn="ctr" defTabSz="685800" rtl="0" eaLnBrk="1" latinLnBrk="0" hangingPunct="1">
              <a:lnSpc>
                <a:spcPct val="112000"/>
              </a:lnSpc>
              <a:spcBef>
                <a:spcPts val="900"/>
              </a:spcBef>
              <a:buFont typeface="Corbel" panose="020B0503020204020204" pitchFamily="34" charset="0"/>
              <a:buNone/>
              <a:defRPr sz="1500" kern="1200" baseline="0">
                <a:solidFill>
                  <a:schemeClr val="tx1">
                    <a:lumMod val="85000"/>
                    <a:lumOff val="15000"/>
                  </a:schemeClr>
                </a:solidFill>
                <a:latin typeface="+mn-lt"/>
                <a:ea typeface="+mn-ea"/>
                <a:cs typeface="+mn-cs"/>
              </a:defRPr>
            </a:lvl2pPr>
            <a:lvl3pPr marL="685800" indent="0" algn="ctr" defTabSz="685800" rtl="0" eaLnBrk="1" latinLnBrk="0" hangingPunct="1">
              <a:lnSpc>
                <a:spcPct val="112000"/>
              </a:lnSpc>
              <a:spcBef>
                <a:spcPts val="900"/>
              </a:spcBef>
              <a:buFont typeface="Arial" panose="020B0604020202020204" pitchFamily="34" charset="0"/>
              <a:buNone/>
              <a:defRPr sz="1350" kern="1200" baseline="0">
                <a:solidFill>
                  <a:schemeClr val="tx1">
                    <a:lumMod val="85000"/>
                    <a:lumOff val="15000"/>
                  </a:schemeClr>
                </a:solidFill>
                <a:latin typeface="+mn-lt"/>
                <a:ea typeface="+mn-ea"/>
                <a:cs typeface="+mn-cs"/>
              </a:defRPr>
            </a:lvl3pPr>
            <a:lvl4pPr marL="1028700" indent="0" algn="ctr" defTabSz="685800" rtl="0" eaLnBrk="1" latinLnBrk="0" hangingPunct="1">
              <a:lnSpc>
                <a:spcPct val="112000"/>
              </a:lnSpc>
              <a:spcBef>
                <a:spcPts val="900"/>
              </a:spcBef>
              <a:buFont typeface="Corbel" panose="020B0503020204020204" pitchFamily="34" charset="0"/>
              <a:buNone/>
              <a:defRPr sz="1200" kern="1200" baseline="0">
                <a:solidFill>
                  <a:schemeClr val="tx1">
                    <a:lumMod val="85000"/>
                    <a:lumOff val="15000"/>
                  </a:schemeClr>
                </a:solidFill>
                <a:latin typeface="+mn-lt"/>
                <a:ea typeface="+mn-ea"/>
                <a:cs typeface="+mn-cs"/>
              </a:defRPr>
            </a:lvl4pPr>
            <a:lvl5pPr marL="1371600" indent="0" algn="ctr" defTabSz="685800" rtl="0" eaLnBrk="1" latinLnBrk="0" hangingPunct="1">
              <a:lnSpc>
                <a:spcPct val="112000"/>
              </a:lnSpc>
              <a:spcBef>
                <a:spcPts val="900"/>
              </a:spcBef>
              <a:buFont typeface="Arial" panose="020B0604020202020204" pitchFamily="34" charset="0"/>
              <a:buNone/>
              <a:defRPr sz="1200" i="1" kern="1200" baseline="0">
                <a:solidFill>
                  <a:schemeClr val="tx1">
                    <a:lumMod val="85000"/>
                    <a:lumOff val="15000"/>
                  </a:schemeClr>
                </a:solidFill>
                <a:latin typeface="+mn-lt"/>
                <a:ea typeface="+mn-ea"/>
                <a:cs typeface="+mn-cs"/>
              </a:defRPr>
            </a:lvl5pPr>
            <a:lvl6pPr marL="1714500" indent="0" algn="ctr" defTabSz="685800" rtl="0" eaLnBrk="1" latinLnBrk="0" hangingPunct="1">
              <a:lnSpc>
                <a:spcPct val="112000"/>
              </a:lnSpc>
              <a:spcBef>
                <a:spcPts val="975"/>
              </a:spcBef>
              <a:buFont typeface="Corbel" panose="020B0503020204020204" pitchFamily="34" charset="0"/>
              <a:buNone/>
              <a:defRPr sz="1200" kern="1200">
                <a:solidFill>
                  <a:schemeClr val="tx1">
                    <a:lumMod val="85000"/>
                    <a:lumOff val="15000"/>
                  </a:schemeClr>
                </a:solidFill>
                <a:latin typeface="+mn-lt"/>
                <a:ea typeface="+mn-ea"/>
                <a:cs typeface="+mn-cs"/>
              </a:defRPr>
            </a:lvl6pPr>
            <a:lvl7pPr marL="2057400" indent="0" algn="ctr" defTabSz="685800" rtl="0" eaLnBrk="1" latinLnBrk="0" hangingPunct="1">
              <a:lnSpc>
                <a:spcPct val="112000"/>
              </a:lnSpc>
              <a:spcBef>
                <a:spcPts val="975"/>
              </a:spcBef>
              <a:buFont typeface="Arial" panose="020B0604020202020204" pitchFamily="34" charset="0"/>
              <a:buNone/>
              <a:defRPr sz="1200" i="1" kern="1200">
                <a:solidFill>
                  <a:schemeClr val="tx1">
                    <a:lumMod val="85000"/>
                    <a:lumOff val="15000"/>
                  </a:schemeClr>
                </a:solidFill>
                <a:latin typeface="+mn-lt"/>
                <a:ea typeface="+mn-ea"/>
                <a:cs typeface="+mn-cs"/>
              </a:defRPr>
            </a:lvl7pPr>
            <a:lvl8pPr marL="2400300" indent="0" algn="ctr" defTabSz="685800" rtl="0" eaLnBrk="1" latinLnBrk="0" hangingPunct="1">
              <a:lnSpc>
                <a:spcPct val="112000"/>
              </a:lnSpc>
              <a:spcBef>
                <a:spcPts val="975"/>
              </a:spcBef>
              <a:buFont typeface="Corbel" panose="020B0503020204020204" pitchFamily="34" charset="0"/>
              <a:buNone/>
              <a:defRPr sz="1200" kern="1200">
                <a:solidFill>
                  <a:schemeClr val="tx1">
                    <a:lumMod val="85000"/>
                    <a:lumOff val="15000"/>
                  </a:schemeClr>
                </a:solidFill>
                <a:latin typeface="+mn-lt"/>
                <a:ea typeface="+mn-ea"/>
                <a:cs typeface="+mn-cs"/>
              </a:defRPr>
            </a:lvl8pPr>
            <a:lvl9pPr marL="2743200" indent="0" algn="ctr" defTabSz="685800" rtl="0" eaLnBrk="1" latinLnBrk="0" hangingPunct="1">
              <a:lnSpc>
                <a:spcPct val="112000"/>
              </a:lnSpc>
              <a:spcBef>
                <a:spcPts val="975"/>
              </a:spcBef>
              <a:buFont typeface="Arial" panose="020B0604020202020204" pitchFamily="34" charset="0"/>
              <a:buNone/>
              <a:defRPr sz="1200" i="1" kern="1200" baseline="0">
                <a:solidFill>
                  <a:schemeClr val="tx1">
                    <a:lumMod val="85000"/>
                    <a:lumOff val="15000"/>
                  </a:schemeClr>
                </a:solidFill>
                <a:latin typeface="+mn-lt"/>
                <a:ea typeface="+mn-ea"/>
                <a:cs typeface="+mn-cs"/>
              </a:defRPr>
            </a:lvl9pPr>
          </a:lstStyle>
          <a:p>
            <a:r>
              <a:rPr lang="en-US" sz="2000" i="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Bad Code:</a:t>
            </a:r>
          </a:p>
        </p:txBody>
      </p:sp>
      <p:sp>
        <p:nvSpPr>
          <p:cNvPr id="9" name="Subtitle 2"/>
          <p:cNvSpPr txBox="1">
            <a:spLocks/>
          </p:cNvSpPr>
          <p:nvPr/>
        </p:nvSpPr>
        <p:spPr>
          <a:xfrm>
            <a:off x="331244" y="3552223"/>
            <a:ext cx="1839191" cy="467181"/>
          </a:xfrm>
          <a:prstGeom prst="rect">
            <a:avLst/>
          </a:prstGeom>
        </p:spPr>
        <p:txBody>
          <a:bodyPr vert="horz" lIns="91440" tIns="45720" rIns="91440" bIns="45720" rtlCol="0">
            <a:noAutofit/>
          </a:bodyPr>
          <a:lstStyle>
            <a:lvl1pPr marL="0" indent="0" algn="l" defTabSz="685800" rtl="0" eaLnBrk="1" latinLnBrk="0" hangingPunct="1">
              <a:lnSpc>
                <a:spcPct val="114000"/>
              </a:lnSpc>
              <a:spcBef>
                <a:spcPts val="0"/>
              </a:spcBef>
              <a:buFont typeface="Arial" panose="020B0604020202020204" pitchFamily="34" charset="0"/>
              <a:buNone/>
              <a:defRPr sz="1800" b="0" i="1" kern="1200" baseline="0">
                <a:solidFill>
                  <a:schemeClr val="tx2"/>
                </a:solidFill>
                <a:latin typeface="+mn-lt"/>
                <a:ea typeface="+mn-ea"/>
                <a:cs typeface="+mn-cs"/>
              </a:defRPr>
            </a:lvl1pPr>
            <a:lvl2pPr marL="342900" indent="0" algn="ctr" defTabSz="685800" rtl="0" eaLnBrk="1" latinLnBrk="0" hangingPunct="1">
              <a:lnSpc>
                <a:spcPct val="112000"/>
              </a:lnSpc>
              <a:spcBef>
                <a:spcPts val="900"/>
              </a:spcBef>
              <a:buFont typeface="Corbel" panose="020B0503020204020204" pitchFamily="34" charset="0"/>
              <a:buNone/>
              <a:defRPr sz="1500" kern="1200" baseline="0">
                <a:solidFill>
                  <a:schemeClr val="tx1">
                    <a:lumMod val="85000"/>
                    <a:lumOff val="15000"/>
                  </a:schemeClr>
                </a:solidFill>
                <a:latin typeface="+mn-lt"/>
                <a:ea typeface="+mn-ea"/>
                <a:cs typeface="+mn-cs"/>
              </a:defRPr>
            </a:lvl2pPr>
            <a:lvl3pPr marL="685800" indent="0" algn="ctr" defTabSz="685800" rtl="0" eaLnBrk="1" latinLnBrk="0" hangingPunct="1">
              <a:lnSpc>
                <a:spcPct val="112000"/>
              </a:lnSpc>
              <a:spcBef>
                <a:spcPts val="900"/>
              </a:spcBef>
              <a:buFont typeface="Arial" panose="020B0604020202020204" pitchFamily="34" charset="0"/>
              <a:buNone/>
              <a:defRPr sz="1350" kern="1200" baseline="0">
                <a:solidFill>
                  <a:schemeClr val="tx1">
                    <a:lumMod val="85000"/>
                    <a:lumOff val="15000"/>
                  </a:schemeClr>
                </a:solidFill>
                <a:latin typeface="+mn-lt"/>
                <a:ea typeface="+mn-ea"/>
                <a:cs typeface="+mn-cs"/>
              </a:defRPr>
            </a:lvl3pPr>
            <a:lvl4pPr marL="1028700" indent="0" algn="ctr" defTabSz="685800" rtl="0" eaLnBrk="1" latinLnBrk="0" hangingPunct="1">
              <a:lnSpc>
                <a:spcPct val="112000"/>
              </a:lnSpc>
              <a:spcBef>
                <a:spcPts val="900"/>
              </a:spcBef>
              <a:buFont typeface="Corbel" panose="020B0503020204020204" pitchFamily="34" charset="0"/>
              <a:buNone/>
              <a:defRPr sz="1200" kern="1200" baseline="0">
                <a:solidFill>
                  <a:schemeClr val="tx1">
                    <a:lumMod val="85000"/>
                    <a:lumOff val="15000"/>
                  </a:schemeClr>
                </a:solidFill>
                <a:latin typeface="+mn-lt"/>
                <a:ea typeface="+mn-ea"/>
                <a:cs typeface="+mn-cs"/>
              </a:defRPr>
            </a:lvl4pPr>
            <a:lvl5pPr marL="1371600" indent="0" algn="ctr" defTabSz="685800" rtl="0" eaLnBrk="1" latinLnBrk="0" hangingPunct="1">
              <a:lnSpc>
                <a:spcPct val="112000"/>
              </a:lnSpc>
              <a:spcBef>
                <a:spcPts val="900"/>
              </a:spcBef>
              <a:buFont typeface="Arial" panose="020B0604020202020204" pitchFamily="34" charset="0"/>
              <a:buNone/>
              <a:defRPr sz="1200" i="1" kern="1200" baseline="0">
                <a:solidFill>
                  <a:schemeClr val="tx1">
                    <a:lumMod val="85000"/>
                    <a:lumOff val="15000"/>
                  </a:schemeClr>
                </a:solidFill>
                <a:latin typeface="+mn-lt"/>
                <a:ea typeface="+mn-ea"/>
                <a:cs typeface="+mn-cs"/>
              </a:defRPr>
            </a:lvl5pPr>
            <a:lvl6pPr marL="1714500" indent="0" algn="ctr" defTabSz="685800" rtl="0" eaLnBrk="1" latinLnBrk="0" hangingPunct="1">
              <a:lnSpc>
                <a:spcPct val="112000"/>
              </a:lnSpc>
              <a:spcBef>
                <a:spcPts val="975"/>
              </a:spcBef>
              <a:buFont typeface="Corbel" panose="020B0503020204020204" pitchFamily="34" charset="0"/>
              <a:buNone/>
              <a:defRPr sz="1200" kern="1200">
                <a:solidFill>
                  <a:schemeClr val="tx1">
                    <a:lumMod val="85000"/>
                    <a:lumOff val="15000"/>
                  </a:schemeClr>
                </a:solidFill>
                <a:latin typeface="+mn-lt"/>
                <a:ea typeface="+mn-ea"/>
                <a:cs typeface="+mn-cs"/>
              </a:defRPr>
            </a:lvl6pPr>
            <a:lvl7pPr marL="2057400" indent="0" algn="ctr" defTabSz="685800" rtl="0" eaLnBrk="1" latinLnBrk="0" hangingPunct="1">
              <a:lnSpc>
                <a:spcPct val="112000"/>
              </a:lnSpc>
              <a:spcBef>
                <a:spcPts val="975"/>
              </a:spcBef>
              <a:buFont typeface="Arial" panose="020B0604020202020204" pitchFamily="34" charset="0"/>
              <a:buNone/>
              <a:defRPr sz="1200" i="1" kern="1200">
                <a:solidFill>
                  <a:schemeClr val="tx1">
                    <a:lumMod val="85000"/>
                    <a:lumOff val="15000"/>
                  </a:schemeClr>
                </a:solidFill>
                <a:latin typeface="+mn-lt"/>
                <a:ea typeface="+mn-ea"/>
                <a:cs typeface="+mn-cs"/>
              </a:defRPr>
            </a:lvl7pPr>
            <a:lvl8pPr marL="2400300" indent="0" algn="ctr" defTabSz="685800" rtl="0" eaLnBrk="1" latinLnBrk="0" hangingPunct="1">
              <a:lnSpc>
                <a:spcPct val="112000"/>
              </a:lnSpc>
              <a:spcBef>
                <a:spcPts val="975"/>
              </a:spcBef>
              <a:buFont typeface="Corbel" panose="020B0503020204020204" pitchFamily="34" charset="0"/>
              <a:buNone/>
              <a:defRPr sz="1200" kern="1200">
                <a:solidFill>
                  <a:schemeClr val="tx1">
                    <a:lumMod val="85000"/>
                    <a:lumOff val="15000"/>
                  </a:schemeClr>
                </a:solidFill>
                <a:latin typeface="+mn-lt"/>
                <a:ea typeface="+mn-ea"/>
                <a:cs typeface="+mn-cs"/>
              </a:defRPr>
            </a:lvl8pPr>
            <a:lvl9pPr marL="2743200" indent="0" algn="ctr" defTabSz="685800" rtl="0" eaLnBrk="1" latinLnBrk="0" hangingPunct="1">
              <a:lnSpc>
                <a:spcPct val="112000"/>
              </a:lnSpc>
              <a:spcBef>
                <a:spcPts val="975"/>
              </a:spcBef>
              <a:buFont typeface="Arial" panose="020B0604020202020204" pitchFamily="34" charset="0"/>
              <a:buNone/>
              <a:defRPr sz="1200" i="1" kern="1200" baseline="0">
                <a:solidFill>
                  <a:schemeClr val="tx1">
                    <a:lumMod val="85000"/>
                    <a:lumOff val="15000"/>
                  </a:schemeClr>
                </a:solidFill>
                <a:latin typeface="+mn-lt"/>
                <a:ea typeface="+mn-ea"/>
                <a:cs typeface="+mn-cs"/>
              </a:defRPr>
            </a:lvl9pPr>
          </a:lstStyle>
          <a:p>
            <a:r>
              <a:rPr lang="en-US" sz="2000" i="0" dirty="0" smtClean="0">
                <a:solidFill>
                  <a:schemeClr val="tx1"/>
                </a:solidFill>
                <a:latin typeface="Segoe UI" panose="020B0502040204020203" pitchFamily="34" charset="0"/>
                <a:ea typeface="Segoe UI" panose="020B0502040204020203" pitchFamily="34" charset="0"/>
                <a:cs typeface="Segoe UI" panose="020B0502040204020203" pitchFamily="34" charset="0"/>
              </a:rPr>
              <a:t>Good Code:</a:t>
            </a:r>
          </a:p>
        </p:txBody>
      </p:sp>
    </p:spTree>
    <p:extLst>
      <p:ext uri="{BB962C8B-B14F-4D97-AF65-F5344CB8AC3E}">
        <p14:creationId xmlns:p14="http://schemas.microsoft.com/office/powerpoint/2010/main" val="174088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57838" y="0"/>
            <a:ext cx="8021423" cy="1056982"/>
          </a:xfrm>
        </p:spPr>
        <p:txBody>
          <a:bodyPr>
            <a:normAutofit fontScale="90000"/>
          </a:bodyPr>
          <a:lstStyle/>
          <a:p>
            <a:r>
              <a:rPr lang="en-US" sz="4000" i="0" cap="none" dirty="0" smtClean="0"/>
              <a:t>Bioinformatics Processing Pipeline</a:t>
            </a:r>
            <a:endParaRPr lang="en-US" sz="4000" i="0" cap="none" dirty="0"/>
          </a:p>
        </p:txBody>
      </p:sp>
      <p:sp>
        <p:nvSpPr>
          <p:cNvPr id="6" name="Rectangle 5"/>
          <p:cNvSpPr/>
          <p:nvPr/>
        </p:nvSpPr>
        <p:spPr>
          <a:xfrm rot="5400000">
            <a:off x="946856" y="2112284"/>
            <a:ext cx="1348044"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Freeform 6"/>
          <p:cNvSpPr/>
          <p:nvPr/>
        </p:nvSpPr>
        <p:spPr>
          <a:xfrm>
            <a:off x="1256993" y="1252008"/>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Platform-specific raw inputs</a:t>
            </a:r>
            <a:endParaRPr lang="en-US" sz="18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p:cNvSpPr/>
          <p:nvPr/>
        </p:nvSpPr>
        <p:spPr>
          <a:xfrm rot="5400000">
            <a:off x="946856" y="3466076"/>
            <a:ext cx="1348044"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Freeform 8"/>
          <p:cNvSpPr/>
          <p:nvPr/>
        </p:nvSpPr>
        <p:spPr>
          <a:xfrm>
            <a:off x="1256993" y="2605800"/>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Preprocessing</a:t>
            </a:r>
            <a:r>
              <a:rPr lang="en-US" sz="1900" kern="1200" dirty="0" smtClean="0">
                <a:latin typeface="Segoe UI" panose="020B0502040204020203" pitchFamily="34" charset="0"/>
                <a:ea typeface="Segoe UI" panose="020B0502040204020203" pitchFamily="34" charset="0"/>
                <a:cs typeface="Segoe UI" panose="020B0502040204020203" pitchFamily="34" charset="0"/>
              </a:rPr>
              <a:t> </a:t>
            </a:r>
            <a:r>
              <a:rPr lang="en-US" sz="1400" kern="1200" dirty="0" smtClean="0">
                <a:latin typeface="Segoe UI" panose="020B0502040204020203" pitchFamily="34" charset="0"/>
                <a:ea typeface="Segoe UI" panose="020B0502040204020203" pitchFamily="34" charset="0"/>
                <a:cs typeface="Segoe UI" panose="020B0502040204020203" pitchFamily="34" charset="0"/>
              </a:rPr>
              <a:t>(bathe your data)</a:t>
            </a:r>
            <a:endParaRPr lang="en-US" sz="14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a:xfrm rot="5400000">
            <a:off x="946856" y="4819869"/>
            <a:ext cx="1348044"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Freeform 10"/>
          <p:cNvSpPr/>
          <p:nvPr/>
        </p:nvSpPr>
        <p:spPr>
          <a:xfrm>
            <a:off x="1256993" y="3959593"/>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Filter        </a:t>
            </a:r>
            <a:r>
              <a:rPr lang="en-US" sz="1400" kern="1200" dirty="0" smtClean="0">
                <a:latin typeface="Segoe UI" panose="020B0502040204020203" pitchFamily="34" charset="0"/>
                <a:ea typeface="Segoe UI" panose="020B0502040204020203" pitchFamily="34" charset="0"/>
                <a:cs typeface="Segoe UI" panose="020B0502040204020203" pitchFamily="34" charset="0"/>
              </a:rPr>
              <a:t>(remove bad samples)</a:t>
            </a:r>
            <a:endParaRPr lang="en-US" sz="14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11"/>
          <p:cNvSpPr/>
          <p:nvPr/>
        </p:nvSpPr>
        <p:spPr>
          <a:xfrm>
            <a:off x="1623752" y="5496765"/>
            <a:ext cx="2394977"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Freeform 12"/>
          <p:cNvSpPr/>
          <p:nvPr/>
        </p:nvSpPr>
        <p:spPr>
          <a:xfrm>
            <a:off x="1256993" y="5313385"/>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Batch effects </a:t>
            </a:r>
            <a:r>
              <a:rPr lang="en-US" sz="1400" kern="1200" dirty="0" smtClean="0">
                <a:latin typeface="Segoe UI" panose="020B0502040204020203" pitchFamily="34" charset="0"/>
                <a:ea typeface="Segoe UI" panose="020B0502040204020203" pitchFamily="34" charset="0"/>
                <a:cs typeface="Segoe UI" panose="020B0502040204020203" pitchFamily="34" charset="0"/>
              </a:rPr>
              <a:t>(compare across </a:t>
            </a:r>
            <a:r>
              <a:rPr lang="en-US" sz="1400" kern="1200" dirty="0" err="1" smtClean="0">
                <a:latin typeface="Segoe UI" panose="020B0502040204020203" pitchFamily="34" charset="0"/>
                <a:ea typeface="Segoe UI" panose="020B0502040204020203" pitchFamily="34" charset="0"/>
                <a:cs typeface="Segoe UI" panose="020B0502040204020203" pitchFamily="34" charset="0"/>
              </a:rPr>
              <a:t>expts</a:t>
            </a:r>
            <a:r>
              <a:rPr lang="en-US" sz="1400" kern="1200" dirty="0" smtClean="0">
                <a:latin typeface="Segoe UI" panose="020B0502040204020203" pitchFamily="34" charset="0"/>
                <a:ea typeface="Segoe UI" panose="020B0502040204020203" pitchFamily="34" charset="0"/>
                <a:cs typeface="Segoe UI" panose="020B0502040204020203" pitchFamily="34" charset="0"/>
              </a:rPr>
              <a:t>)</a:t>
            </a:r>
            <a:endParaRPr lang="en-US" sz="14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14" name="Rectangle 13"/>
          <p:cNvSpPr/>
          <p:nvPr/>
        </p:nvSpPr>
        <p:spPr>
          <a:xfrm rot="16200000">
            <a:off x="3347581" y="4819869"/>
            <a:ext cx="1348044"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Freeform 14"/>
          <p:cNvSpPr/>
          <p:nvPr/>
        </p:nvSpPr>
        <p:spPr>
          <a:xfrm>
            <a:off x="3657718" y="5313385"/>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Normalize </a:t>
            </a:r>
            <a:r>
              <a:rPr lang="en-US" sz="1400" kern="1200" dirty="0" smtClean="0">
                <a:latin typeface="Segoe UI" panose="020B0502040204020203" pitchFamily="34" charset="0"/>
                <a:ea typeface="Segoe UI" panose="020B0502040204020203" pitchFamily="34" charset="0"/>
                <a:cs typeface="Segoe UI" panose="020B0502040204020203" pitchFamily="34" charset="0"/>
              </a:rPr>
              <a:t>(divide by mean)</a:t>
            </a:r>
            <a:endParaRPr lang="en-US" sz="14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5"/>
          <p:cNvSpPr/>
          <p:nvPr/>
        </p:nvSpPr>
        <p:spPr>
          <a:xfrm rot="16200000">
            <a:off x="3347581" y="3466076"/>
            <a:ext cx="1348044"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Freeform 16"/>
          <p:cNvSpPr/>
          <p:nvPr/>
        </p:nvSpPr>
        <p:spPr>
          <a:xfrm>
            <a:off x="3657718" y="3959593"/>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Statistics     </a:t>
            </a:r>
            <a:r>
              <a:rPr lang="en-US" sz="1400" kern="1200" dirty="0" smtClean="0">
                <a:latin typeface="Segoe UI" panose="020B0502040204020203" pitchFamily="34" charset="0"/>
                <a:ea typeface="Segoe UI" panose="020B0502040204020203" pitchFamily="34" charset="0"/>
                <a:cs typeface="Segoe UI" panose="020B0502040204020203" pitchFamily="34" charset="0"/>
              </a:rPr>
              <a:t>(what’s significant?)</a:t>
            </a:r>
            <a:endParaRPr lang="en-US" sz="14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7"/>
          <p:cNvSpPr/>
          <p:nvPr/>
        </p:nvSpPr>
        <p:spPr>
          <a:xfrm rot="16200000">
            <a:off x="3347581" y="2112284"/>
            <a:ext cx="1348044"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Freeform 18"/>
          <p:cNvSpPr/>
          <p:nvPr/>
        </p:nvSpPr>
        <p:spPr>
          <a:xfrm>
            <a:off x="3657718" y="2605800"/>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Visualization</a:t>
            </a:r>
            <a:endParaRPr lang="en-US" sz="18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20" name="Rectangle 19"/>
          <p:cNvSpPr/>
          <p:nvPr/>
        </p:nvSpPr>
        <p:spPr>
          <a:xfrm>
            <a:off x="4024478" y="1435388"/>
            <a:ext cx="2394977"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20"/>
          <p:cNvSpPr/>
          <p:nvPr/>
        </p:nvSpPr>
        <p:spPr>
          <a:xfrm>
            <a:off x="3657718" y="1252008"/>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Clustering    </a:t>
            </a:r>
            <a:r>
              <a:rPr lang="en-US" sz="1400" kern="1200" dirty="0" smtClean="0">
                <a:latin typeface="Segoe UI" panose="020B0502040204020203" pitchFamily="34" charset="0"/>
                <a:ea typeface="Segoe UI" panose="020B0502040204020203" pitchFamily="34" charset="0"/>
                <a:cs typeface="Segoe UI" panose="020B0502040204020203" pitchFamily="34" charset="0"/>
              </a:rPr>
              <a:t> (see the forest for the trees)</a:t>
            </a:r>
            <a:endParaRPr lang="en-US" sz="14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22" name="Rectangle 21"/>
          <p:cNvSpPr/>
          <p:nvPr/>
        </p:nvSpPr>
        <p:spPr>
          <a:xfrm rot="5400000">
            <a:off x="5748307" y="2112284"/>
            <a:ext cx="1348044"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Freeform 22"/>
          <p:cNvSpPr/>
          <p:nvPr/>
        </p:nvSpPr>
        <p:spPr>
          <a:xfrm>
            <a:off x="6058443" y="1252008"/>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Modeling</a:t>
            </a:r>
            <a:r>
              <a:rPr lang="en-US" sz="1400" kern="1200" dirty="0" smtClean="0">
                <a:latin typeface="Segoe UI" panose="020B0502040204020203" pitchFamily="34" charset="0"/>
                <a:ea typeface="Segoe UI" panose="020B0502040204020203" pitchFamily="34" charset="0"/>
                <a:cs typeface="Segoe UI" panose="020B0502040204020203" pitchFamily="34" charset="0"/>
              </a:rPr>
              <a:t>       (use data as a tool to answer new questions)</a:t>
            </a:r>
            <a:endParaRPr lang="en-US" sz="14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24" name="Rectangle 23"/>
          <p:cNvSpPr/>
          <p:nvPr/>
        </p:nvSpPr>
        <p:spPr>
          <a:xfrm rot="5400000">
            <a:off x="5748307" y="3466076"/>
            <a:ext cx="1348044" cy="162455"/>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Freeform 24"/>
          <p:cNvSpPr/>
          <p:nvPr/>
        </p:nvSpPr>
        <p:spPr>
          <a:xfrm>
            <a:off x="6058443" y="2605800"/>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Gene Ontology </a:t>
            </a:r>
            <a:r>
              <a:rPr lang="en-US" sz="1400" kern="1200" dirty="0" smtClean="0">
                <a:latin typeface="Segoe UI" panose="020B0502040204020203" pitchFamily="34" charset="0"/>
                <a:ea typeface="Segoe UI" panose="020B0502040204020203" pitchFamily="34" charset="0"/>
                <a:cs typeface="Segoe UI" panose="020B0502040204020203" pitchFamily="34" charset="0"/>
              </a:rPr>
              <a:t>(extract meaning)</a:t>
            </a:r>
            <a:endParaRPr lang="en-US" sz="1400" kern="1200" dirty="0">
              <a:latin typeface="Segoe UI" panose="020B0502040204020203" pitchFamily="34" charset="0"/>
              <a:ea typeface="Segoe UI" panose="020B0502040204020203" pitchFamily="34" charset="0"/>
              <a:cs typeface="Segoe UI" panose="020B0502040204020203" pitchFamily="34" charset="0"/>
            </a:endParaRPr>
          </a:p>
        </p:txBody>
      </p:sp>
      <p:sp>
        <p:nvSpPr>
          <p:cNvPr id="26" name="Freeform 25"/>
          <p:cNvSpPr/>
          <p:nvPr/>
        </p:nvSpPr>
        <p:spPr>
          <a:xfrm>
            <a:off x="6058443" y="3959593"/>
            <a:ext cx="1805056" cy="1083033"/>
          </a:xfrm>
          <a:custGeom>
            <a:avLst/>
            <a:gdLst>
              <a:gd name="connsiteX0" fmla="*/ 0 w 1805056"/>
              <a:gd name="connsiteY0" fmla="*/ 108303 h 1083033"/>
              <a:gd name="connsiteX1" fmla="*/ 108303 w 1805056"/>
              <a:gd name="connsiteY1" fmla="*/ 0 h 1083033"/>
              <a:gd name="connsiteX2" fmla="*/ 1696753 w 1805056"/>
              <a:gd name="connsiteY2" fmla="*/ 0 h 1083033"/>
              <a:gd name="connsiteX3" fmla="*/ 1805056 w 1805056"/>
              <a:gd name="connsiteY3" fmla="*/ 108303 h 1083033"/>
              <a:gd name="connsiteX4" fmla="*/ 1805056 w 1805056"/>
              <a:gd name="connsiteY4" fmla="*/ 974730 h 1083033"/>
              <a:gd name="connsiteX5" fmla="*/ 1696753 w 1805056"/>
              <a:gd name="connsiteY5" fmla="*/ 1083033 h 1083033"/>
              <a:gd name="connsiteX6" fmla="*/ 108303 w 1805056"/>
              <a:gd name="connsiteY6" fmla="*/ 1083033 h 1083033"/>
              <a:gd name="connsiteX7" fmla="*/ 0 w 1805056"/>
              <a:gd name="connsiteY7" fmla="*/ 974730 h 1083033"/>
              <a:gd name="connsiteX8" fmla="*/ 0 w 1805056"/>
              <a:gd name="connsiteY8" fmla="*/ 108303 h 10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056" h="1083033">
                <a:moveTo>
                  <a:pt x="0" y="108303"/>
                </a:moveTo>
                <a:cubicBezTo>
                  <a:pt x="0" y="48489"/>
                  <a:pt x="48489" y="0"/>
                  <a:pt x="108303" y="0"/>
                </a:cubicBezTo>
                <a:lnTo>
                  <a:pt x="1696753" y="0"/>
                </a:lnTo>
                <a:cubicBezTo>
                  <a:pt x="1756567" y="0"/>
                  <a:pt x="1805056" y="48489"/>
                  <a:pt x="1805056" y="108303"/>
                </a:cubicBezTo>
                <a:lnTo>
                  <a:pt x="1805056" y="974730"/>
                </a:lnTo>
                <a:cubicBezTo>
                  <a:pt x="1805056" y="1034544"/>
                  <a:pt x="1756567" y="1083033"/>
                  <a:pt x="1696753" y="1083033"/>
                </a:cubicBezTo>
                <a:lnTo>
                  <a:pt x="108303" y="1083033"/>
                </a:lnTo>
                <a:cubicBezTo>
                  <a:pt x="48489" y="1083033"/>
                  <a:pt x="0" y="1034544"/>
                  <a:pt x="0" y="974730"/>
                </a:cubicBezTo>
                <a:lnTo>
                  <a:pt x="0" y="108303"/>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0301" tIns="100301" rIns="100301" bIns="100301" numCol="1" spcCol="1270" anchor="ctr" anchorCtr="0">
            <a:noAutofit/>
          </a:bodyPr>
          <a:lstStyle/>
          <a:p>
            <a:pPr lvl="0" algn="ctr" defTabSz="800100">
              <a:lnSpc>
                <a:spcPct val="90000"/>
              </a:lnSpc>
              <a:spcBef>
                <a:spcPct val="0"/>
              </a:spcBef>
              <a:spcAft>
                <a:spcPct val="35000"/>
              </a:spcAft>
            </a:pPr>
            <a:r>
              <a:rPr lang="en-US" sz="1800" kern="1200" dirty="0" smtClean="0">
                <a:latin typeface="Segoe UI" panose="020B0502040204020203" pitchFamily="34" charset="0"/>
                <a:ea typeface="Segoe UI" panose="020B0502040204020203" pitchFamily="34" charset="0"/>
                <a:cs typeface="Segoe UI" panose="020B0502040204020203" pitchFamily="34" charset="0"/>
              </a:rPr>
              <a:t>Find targets &amp; follow up     </a:t>
            </a:r>
            <a:r>
              <a:rPr lang="en-US" sz="1400" kern="1200" dirty="0" smtClean="0">
                <a:latin typeface="Segoe UI" panose="020B0502040204020203" pitchFamily="34" charset="0"/>
                <a:ea typeface="Segoe UI" panose="020B0502040204020203" pitchFamily="34" charset="0"/>
                <a:cs typeface="Segoe UI" panose="020B0502040204020203" pitchFamily="34" charset="0"/>
              </a:rPr>
              <a:t>(show relevance)</a:t>
            </a:r>
            <a:endParaRPr lang="en-US" sz="1400" kern="12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8674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5" grpId="0" animBg="1"/>
      <p:bldP spid="17" grpId="0" animBg="1"/>
      <p:bldP spid="19" grpId="0" animBg="1"/>
      <p:bldP spid="21" grpId="0" animBg="1"/>
      <p:bldP spid="23"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6478" y="0"/>
            <a:ext cx="9601112"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4" name="Picture 3"/>
          <p:cNvPicPr>
            <a:picLocks noChangeAspect="1"/>
          </p:cNvPicPr>
          <p:nvPr/>
        </p:nvPicPr>
        <p:blipFill rotWithShape="1">
          <a:blip r:embed="rId3"/>
          <a:srcRect b="17484"/>
          <a:stretch/>
        </p:blipFill>
        <p:spPr>
          <a:xfrm>
            <a:off x="2587594" y="1049632"/>
            <a:ext cx="4152966" cy="3223045"/>
          </a:xfrm>
          <a:prstGeom prst="rect">
            <a:avLst/>
          </a:prstGeom>
        </p:spPr>
      </p:pic>
      <p:sp>
        <p:nvSpPr>
          <p:cNvPr id="6" name="Rectangle 5"/>
          <p:cNvSpPr/>
          <p:nvPr/>
        </p:nvSpPr>
        <p:spPr>
          <a:xfrm>
            <a:off x="61197" y="4436307"/>
            <a:ext cx="9205761" cy="2308324"/>
          </a:xfrm>
          <a:prstGeom prst="rect">
            <a:avLst/>
          </a:prstGeom>
        </p:spPr>
        <p:txBody>
          <a:bodyPr wrap="square">
            <a:spAutoFit/>
          </a:bodyPr>
          <a:lstStyle/>
          <a:p>
            <a:r>
              <a:rPr lang="en-US" dirty="0" smtClean="0">
                <a:latin typeface="Segoe UI" panose="020B0502040204020203" pitchFamily="34" charset="0"/>
                <a:ea typeface="Segoe UI" panose="020B0502040204020203" pitchFamily="34" charset="0"/>
                <a:cs typeface="Segoe UI" panose="020B0502040204020203" pitchFamily="34" charset="0"/>
              </a:rPr>
              <a:t>“These </a:t>
            </a:r>
            <a:r>
              <a:rPr lang="en-US" dirty="0">
                <a:latin typeface="Segoe UI" panose="020B0502040204020203" pitchFamily="34" charset="0"/>
                <a:ea typeface="Segoe UI" panose="020B0502040204020203" pitchFamily="34" charset="0"/>
                <a:cs typeface="Segoe UI" panose="020B0502040204020203" pitchFamily="34" charset="0"/>
              </a:rPr>
              <a:t>effects can arise from variations in the way different batches of samples are handled, which can affect the data and be mistaken for biological effects. Gilad concluded that the analysis involved five different sequencing runs to </a:t>
            </a:r>
            <a:r>
              <a:rPr lang="en-US" dirty="0" err="1">
                <a:latin typeface="Segoe UI" panose="020B0502040204020203" pitchFamily="34" charset="0"/>
                <a:ea typeface="Segoe UI" panose="020B0502040204020203" pitchFamily="34" charset="0"/>
                <a:cs typeface="Segoe UI" panose="020B0502040204020203" pitchFamily="34" charset="0"/>
              </a:rPr>
              <a:t>analyse</a:t>
            </a:r>
            <a:r>
              <a:rPr lang="en-US" dirty="0">
                <a:latin typeface="Segoe UI" panose="020B0502040204020203" pitchFamily="34" charset="0"/>
                <a:ea typeface="Segoe UI" panose="020B0502040204020203" pitchFamily="34" charset="0"/>
                <a:cs typeface="Segoe UI" panose="020B0502040204020203" pitchFamily="34" charset="0"/>
              </a:rPr>
              <a:t> RNA</a:t>
            </a:r>
            <a:r>
              <a:rPr lang="en-US" i="1" dirty="0">
                <a:latin typeface="Segoe UI" panose="020B0502040204020203" pitchFamily="34" charset="0"/>
                <a:ea typeface="Segoe UI" panose="020B0502040204020203" pitchFamily="34" charset="0"/>
                <a:cs typeface="Segoe UI" panose="020B0502040204020203" pitchFamily="34" charset="0"/>
              </a:rPr>
              <a:t>. One of those runs included both mouse and human tissues, but the other four contained samples from only mouse or only human tissues. </a:t>
            </a:r>
            <a:r>
              <a:rPr lang="en-US" dirty="0">
                <a:latin typeface="Segoe UI" panose="020B0502040204020203" pitchFamily="34" charset="0"/>
                <a:ea typeface="Segoe UI" panose="020B0502040204020203" pitchFamily="34" charset="0"/>
                <a:cs typeface="Segoe UI" panose="020B0502040204020203" pitchFamily="34" charset="0"/>
              </a:rPr>
              <a:t>He argues that any differences in the runs themselves could have exaggerated the differences between the two species</a:t>
            </a:r>
            <a:r>
              <a:rPr lang="en-US" dirty="0" smtClean="0">
                <a:latin typeface="Segoe UI" panose="020B0502040204020203" pitchFamily="34" charset="0"/>
                <a:ea typeface="Segoe UI" panose="020B0502040204020203" pitchFamily="34" charset="0"/>
                <a:cs typeface="Segoe UI" panose="020B0502040204020203" pitchFamily="34" charset="0"/>
              </a:rPr>
              <a:t>. According </a:t>
            </a:r>
            <a:r>
              <a:rPr lang="en-US" dirty="0">
                <a:latin typeface="Segoe UI" panose="020B0502040204020203" pitchFamily="34" charset="0"/>
                <a:ea typeface="Segoe UI" panose="020B0502040204020203" pitchFamily="34" charset="0"/>
                <a:cs typeface="Segoe UI" panose="020B0502040204020203" pitchFamily="34" charset="0"/>
              </a:rPr>
              <a:t>to Gilad’s </a:t>
            </a:r>
            <a:r>
              <a:rPr lang="en-US" dirty="0" smtClean="0">
                <a:latin typeface="Segoe UI" panose="020B0502040204020203" pitchFamily="34" charset="0"/>
                <a:ea typeface="Segoe UI" panose="020B0502040204020203" pitchFamily="34" charset="0"/>
                <a:cs typeface="Segoe UI" panose="020B0502040204020203" pitchFamily="34" charset="0"/>
              </a:rPr>
              <a:t>reanalysis…</a:t>
            </a:r>
            <a:r>
              <a:rPr lang="en-US" i="1" dirty="0" smtClean="0">
                <a:latin typeface="Segoe UI" panose="020B0502040204020203" pitchFamily="34" charset="0"/>
                <a:ea typeface="Segoe UI" panose="020B0502040204020203" pitchFamily="34" charset="0"/>
                <a:cs typeface="Segoe UI" panose="020B0502040204020203" pitchFamily="34" charset="0"/>
              </a:rPr>
              <a:t>removing </a:t>
            </a:r>
            <a:r>
              <a:rPr lang="en-US" i="1" dirty="0">
                <a:latin typeface="Segoe UI" panose="020B0502040204020203" pitchFamily="34" charset="0"/>
                <a:ea typeface="Segoe UI" panose="020B0502040204020203" pitchFamily="34" charset="0"/>
                <a:cs typeface="Segoe UI" panose="020B0502040204020203" pitchFamily="34" charset="0"/>
              </a:rPr>
              <a:t>possible batch effects from the data reverses the conclusion of the PNAS paper </a:t>
            </a:r>
            <a:r>
              <a:rPr lang="en-US" dirty="0">
                <a:latin typeface="Segoe UI" panose="020B0502040204020203" pitchFamily="34" charset="0"/>
                <a:ea typeface="Segoe UI" panose="020B0502040204020203" pitchFamily="34" charset="0"/>
                <a:cs typeface="Segoe UI" panose="020B0502040204020203" pitchFamily="34" charset="0"/>
              </a:rPr>
              <a:t>— such that the gene-expression data cluster by tissue and not by species</a:t>
            </a:r>
            <a:r>
              <a:rPr lang="en-US" dirty="0" smtClean="0">
                <a:latin typeface="Segoe UI" panose="020B0502040204020203" pitchFamily="34" charset="0"/>
                <a:ea typeface="Segoe UI" panose="020B0502040204020203" pitchFamily="34" charset="0"/>
                <a:cs typeface="Segoe UI" panose="020B0502040204020203" pitchFamily="34" charset="0"/>
              </a:rPr>
              <a:t>.”</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8" name="Title 1"/>
          <p:cNvSpPr>
            <a:spLocks noGrp="1"/>
          </p:cNvSpPr>
          <p:nvPr>
            <p:ph type="ctrTitle"/>
          </p:nvPr>
        </p:nvSpPr>
        <p:spPr>
          <a:xfrm>
            <a:off x="261585" y="-198916"/>
            <a:ext cx="8406152" cy="1056982"/>
          </a:xfrm>
        </p:spPr>
        <p:txBody>
          <a:bodyPr>
            <a:normAutofit/>
          </a:bodyPr>
          <a:lstStyle/>
          <a:p>
            <a:r>
              <a:rPr lang="en-US" sz="4000" i="0" cap="none" dirty="0" smtClean="0"/>
              <a:t>Good Processing is Important</a:t>
            </a:r>
            <a:endParaRPr lang="en-US" sz="4000" i="0" cap="none" dirty="0"/>
          </a:p>
        </p:txBody>
      </p:sp>
    </p:spTree>
    <p:extLst>
      <p:ext uri="{BB962C8B-B14F-4D97-AF65-F5344CB8AC3E}">
        <p14:creationId xmlns:p14="http://schemas.microsoft.com/office/powerpoint/2010/main" val="13891536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5" y="1555783"/>
            <a:ext cx="8383979" cy="4903459"/>
          </a:xfrm>
          <a:prstGeom prst="rect">
            <a:avLst/>
          </a:prstGeom>
        </p:spPr>
      </p:pic>
      <p:sp>
        <p:nvSpPr>
          <p:cNvPr id="7" name="Title 1"/>
          <p:cNvSpPr txBox="1">
            <a:spLocks/>
          </p:cNvSpPr>
          <p:nvPr/>
        </p:nvSpPr>
        <p:spPr>
          <a:xfrm>
            <a:off x="224043" y="0"/>
            <a:ext cx="8445612" cy="10569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smtClean="0"/>
              <a:t>Let’s Learn R in 30 Minutes Flat</a:t>
            </a:r>
            <a:endParaRPr lang="en-US" cap="none" dirty="0"/>
          </a:p>
        </p:txBody>
      </p:sp>
    </p:spTree>
    <p:extLst>
      <p:ext uri="{BB962C8B-B14F-4D97-AF65-F5344CB8AC3E}">
        <p14:creationId xmlns:p14="http://schemas.microsoft.com/office/powerpoint/2010/main" val="36175148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345963" y="29220"/>
            <a:ext cx="7034362" cy="10569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4000" cap="none" dirty="0" smtClean="0"/>
              <a:t>Pop Quiz!</a:t>
            </a:r>
            <a:endParaRPr lang="en-US" sz="4000" cap="none" dirty="0"/>
          </a:p>
        </p:txBody>
      </p:sp>
      <p:sp>
        <p:nvSpPr>
          <p:cNvPr id="8" name="Subtitle 2"/>
          <p:cNvSpPr>
            <a:spLocks noGrp="1"/>
          </p:cNvSpPr>
          <p:nvPr>
            <p:ph type="subTitle" idx="1"/>
          </p:nvPr>
        </p:nvSpPr>
        <p:spPr>
          <a:xfrm>
            <a:off x="345963" y="1086202"/>
            <a:ext cx="8278491" cy="5006029"/>
          </a:xfrm>
        </p:spPr>
        <p:txBody>
          <a:bodyPr anchor="ctr">
            <a:normAutofit/>
          </a:bodyPr>
          <a:lstStyle/>
          <a:p>
            <a:pPr algn="ctr">
              <a:lnSpc>
                <a:spcPct val="150000"/>
              </a:lnSpc>
              <a:spcBef>
                <a:spcPts val="0"/>
              </a:spcBef>
            </a:pPr>
            <a:r>
              <a:rPr lang="en-US" sz="2400" cap="none" dirty="0" smtClean="0">
                <a:solidFill>
                  <a:schemeClr val="tx1"/>
                </a:solidFill>
                <a:latin typeface="Segoe UI" panose="020B0502040204020203" pitchFamily="34" charset="0"/>
                <a:cs typeface="Segoe UI" panose="020B0502040204020203" pitchFamily="34" charset="0"/>
                <a:hlinkClick r:id="rId3"/>
              </a:rPr>
              <a:t>www.socrative.com</a:t>
            </a:r>
            <a:r>
              <a:rPr lang="en-US" sz="2400" cap="none" dirty="0" smtClean="0">
                <a:solidFill>
                  <a:schemeClr val="tx1"/>
                </a:solidFill>
                <a:latin typeface="Segoe UI" panose="020B0502040204020203" pitchFamily="34" charset="0"/>
                <a:cs typeface="Segoe UI" panose="020B0502040204020203" pitchFamily="34" charset="0"/>
              </a:rPr>
              <a:t> </a:t>
            </a:r>
          </a:p>
          <a:p>
            <a:pPr algn="ctr">
              <a:lnSpc>
                <a:spcPct val="150000"/>
              </a:lnSpc>
              <a:spcBef>
                <a:spcPts val="0"/>
              </a:spcBef>
            </a:pPr>
            <a:r>
              <a:rPr lang="en-US" sz="2400" i="0" cap="none" dirty="0" smtClean="0">
                <a:solidFill>
                  <a:schemeClr val="tx1"/>
                </a:solidFill>
                <a:latin typeface="Segoe UI" panose="020B0502040204020203" pitchFamily="34" charset="0"/>
                <a:cs typeface="Segoe UI" panose="020B0502040204020203" pitchFamily="34" charset="0"/>
              </a:rPr>
              <a:t>Student login, room: BMSBOOTCAMP</a:t>
            </a:r>
          </a:p>
          <a:p>
            <a:pPr marL="285750" indent="-285750">
              <a:lnSpc>
                <a:spcPct val="110000"/>
              </a:lnSpc>
              <a:spcBef>
                <a:spcPts val="0"/>
              </a:spcBef>
              <a:buFont typeface="Arial" panose="020B0604020202020204" pitchFamily="34" charset="0"/>
              <a:buChar char="•"/>
            </a:pPr>
            <a:endParaRPr lang="en-US"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10000"/>
              </a:lnSpc>
              <a:spcBef>
                <a:spcPts val="0"/>
              </a:spcBef>
              <a:buFont typeface="Arial" panose="020B0604020202020204" pitchFamily="34" charset="0"/>
              <a:buChar char="•"/>
            </a:pPr>
            <a:endParaRPr lang="en-US" i="0" cap="none"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5126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345963" y="29220"/>
            <a:ext cx="7034362" cy="1056982"/>
          </a:xfrm>
        </p:spPr>
        <p:txBody>
          <a:bodyPr>
            <a:normAutofit/>
          </a:bodyPr>
          <a:lstStyle/>
          <a:p>
            <a:r>
              <a:rPr lang="en-US" sz="4000" i="0" cap="none" dirty="0" smtClean="0"/>
              <a:t>Workshop Outline</a:t>
            </a:r>
            <a:endParaRPr lang="en-US" sz="4000" i="0" cap="none" dirty="0"/>
          </a:p>
        </p:txBody>
      </p:sp>
      <p:sp>
        <p:nvSpPr>
          <p:cNvPr id="7" name="Subtitle 2"/>
          <p:cNvSpPr>
            <a:spLocks noGrp="1"/>
          </p:cNvSpPr>
          <p:nvPr>
            <p:ph type="subTitle" idx="1"/>
          </p:nvPr>
        </p:nvSpPr>
        <p:spPr>
          <a:xfrm>
            <a:off x="345963" y="1238250"/>
            <a:ext cx="8278491" cy="5471307"/>
          </a:xfrm>
        </p:spPr>
        <p:txBody>
          <a:bodyPr>
            <a:normAutofit/>
          </a:bodyPr>
          <a:lstStyle/>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Why learn to code?</a:t>
            </a:r>
          </a:p>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Coding in practice</a:t>
            </a:r>
          </a:p>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Paper exercise</a:t>
            </a:r>
          </a:p>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Python exercise</a:t>
            </a:r>
          </a:p>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Bioinformatics pipeline</a:t>
            </a:r>
          </a:p>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R Exercise</a:t>
            </a:r>
          </a:p>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Resources</a:t>
            </a:r>
          </a:p>
          <a:p>
            <a:pPr marL="285750" indent="-285750">
              <a:lnSpc>
                <a:spcPct val="150000"/>
              </a:lnSpc>
              <a:spcBef>
                <a:spcPts val="0"/>
              </a:spcBef>
              <a:buFont typeface="Arial" panose="020B0604020202020204" pitchFamily="34" charset="0"/>
              <a:buChar char="•"/>
            </a:pPr>
            <a:endParaRPr lang="en-US" sz="24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50000"/>
              </a:lnSpc>
              <a:spcBef>
                <a:spcPts val="0"/>
              </a:spcBef>
              <a:buFont typeface="Arial" panose="020B0604020202020204" pitchFamily="34" charset="0"/>
              <a:buChar char="•"/>
            </a:pPr>
            <a:endParaRPr lang="en-US" sz="24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50000"/>
              </a:lnSpc>
              <a:spcBef>
                <a:spcPts val="0"/>
              </a:spcBef>
              <a:buFont typeface="Arial" panose="020B0604020202020204" pitchFamily="34" charset="0"/>
              <a:buChar char="•"/>
            </a:pPr>
            <a:endParaRPr lang="en-US" sz="2400" i="0" cap="none"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9625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009"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4058" y="1086202"/>
            <a:ext cx="8523889" cy="5559136"/>
          </a:xfrm>
        </p:spPr>
        <p:txBody>
          <a:bodyPr>
            <a:normAutofit/>
          </a:bodyPr>
          <a:lstStyle/>
          <a:p>
            <a:r>
              <a:rPr lang="en-US" i="0" cap="none" dirty="0">
                <a:solidFill>
                  <a:schemeClr val="tx1"/>
                </a:solidFill>
                <a:latin typeface="Segoe UI" panose="020B0502040204020203" pitchFamily="34" charset="0"/>
                <a:cs typeface="Segoe UI" panose="020B0502040204020203" pitchFamily="34" charset="0"/>
              </a:rPr>
              <a:t>Library: </a:t>
            </a:r>
            <a:r>
              <a:rPr lang="en-US" i="0" cap="none" dirty="0">
                <a:solidFill>
                  <a:schemeClr val="tx1"/>
                </a:solidFill>
                <a:latin typeface="Segoe UI" panose="020B0502040204020203" pitchFamily="34" charset="0"/>
                <a:cs typeface="Segoe UI" panose="020B0502040204020203" pitchFamily="34" charset="0"/>
                <a:hlinkClick r:id="rId3"/>
              </a:rPr>
              <a:t>https://</a:t>
            </a:r>
            <a:r>
              <a:rPr lang="en-US" i="0" cap="none" dirty="0" smtClean="0">
                <a:solidFill>
                  <a:schemeClr val="tx1"/>
                </a:solidFill>
                <a:latin typeface="Segoe UI" panose="020B0502040204020203" pitchFamily="34" charset="0"/>
                <a:cs typeface="Segoe UI" panose="020B0502040204020203" pitchFamily="34" charset="0"/>
                <a:hlinkClick r:id="rId3"/>
              </a:rPr>
              <a:t>www.library.ucsf.edu/help/classes</a:t>
            </a:r>
            <a:r>
              <a:rPr lang="en-US" i="0" cap="none" dirty="0" smtClean="0">
                <a:solidFill>
                  <a:schemeClr val="tx1"/>
                </a:solidFill>
                <a:latin typeface="Segoe UI" panose="020B0502040204020203" pitchFamily="34" charset="0"/>
                <a:cs typeface="Segoe UI" panose="020B0502040204020203" pitchFamily="34" charset="0"/>
              </a:rPr>
              <a:t> </a:t>
            </a:r>
          </a:p>
          <a:p>
            <a:r>
              <a:rPr lang="en-US" i="0" cap="none" dirty="0">
                <a:solidFill>
                  <a:schemeClr val="tx1"/>
                </a:solidFill>
                <a:latin typeface="Segoe UI" panose="020B0502040204020203" pitchFamily="34" charset="0"/>
                <a:cs typeface="Segoe UI" panose="020B0502040204020203" pitchFamily="34" charset="0"/>
              </a:rPr>
              <a:t>Cell Hackers: </a:t>
            </a:r>
            <a:r>
              <a:rPr lang="en-US" i="0" cap="none" dirty="0">
                <a:solidFill>
                  <a:schemeClr val="tx1"/>
                </a:solidFill>
                <a:latin typeface="Segoe UI" panose="020B0502040204020203" pitchFamily="34" charset="0"/>
                <a:cs typeface="Segoe UI" panose="020B0502040204020203" pitchFamily="34" charset="0"/>
                <a:hlinkClick r:id="rId4"/>
              </a:rPr>
              <a:t>https://</a:t>
            </a:r>
            <a:r>
              <a:rPr lang="en-US" i="0" cap="none" dirty="0" smtClean="0">
                <a:solidFill>
                  <a:schemeClr val="tx1"/>
                </a:solidFill>
                <a:latin typeface="Segoe UI" panose="020B0502040204020203" pitchFamily="34" charset="0"/>
                <a:cs typeface="Segoe UI" panose="020B0502040204020203" pitchFamily="34" charset="0"/>
                <a:hlinkClick r:id="rId4"/>
              </a:rPr>
              <a:t>www.facebook.com/cellhackers</a:t>
            </a:r>
            <a:r>
              <a:rPr lang="en-US" i="0" cap="none" dirty="0" smtClean="0">
                <a:solidFill>
                  <a:schemeClr val="tx1"/>
                </a:solidFill>
                <a:latin typeface="Segoe UI" panose="020B0502040204020203" pitchFamily="34" charset="0"/>
                <a:cs typeface="Segoe UI" panose="020B0502040204020203" pitchFamily="34" charset="0"/>
              </a:rPr>
              <a:t> </a:t>
            </a:r>
          </a:p>
          <a:p>
            <a:r>
              <a:rPr lang="en-US" i="0" cap="none" dirty="0">
                <a:solidFill>
                  <a:schemeClr val="tx1"/>
                </a:solidFill>
                <a:latin typeface="Segoe UI" panose="020B0502040204020203" pitchFamily="34" charset="0"/>
                <a:cs typeface="Segoe UI" panose="020B0502040204020203" pitchFamily="34" charset="0"/>
              </a:rPr>
              <a:t>Bioinformatics Core: </a:t>
            </a:r>
            <a:r>
              <a:rPr lang="en-US" i="0" cap="none" dirty="0">
                <a:solidFill>
                  <a:schemeClr val="tx1"/>
                </a:solidFill>
                <a:latin typeface="Segoe UI" panose="020B0502040204020203" pitchFamily="34" charset="0"/>
                <a:cs typeface="Segoe UI" panose="020B0502040204020203" pitchFamily="34" charset="0"/>
                <a:hlinkClick r:id="rId5"/>
              </a:rPr>
              <a:t>http://</a:t>
            </a:r>
            <a:r>
              <a:rPr lang="en-US" i="0" cap="none" dirty="0" smtClean="0">
                <a:solidFill>
                  <a:schemeClr val="tx1"/>
                </a:solidFill>
                <a:latin typeface="Segoe UI" panose="020B0502040204020203" pitchFamily="34" charset="0"/>
                <a:cs typeface="Segoe UI" panose="020B0502040204020203" pitchFamily="34" charset="0"/>
                <a:hlinkClick r:id="rId5"/>
              </a:rPr>
              <a:t>cores.ucsf.edu/bioinformatics-analysis.html</a:t>
            </a:r>
            <a:r>
              <a:rPr lang="en-US" i="0" cap="none" dirty="0" smtClean="0">
                <a:solidFill>
                  <a:schemeClr val="tx1"/>
                </a:solidFill>
                <a:latin typeface="Segoe UI" panose="020B0502040204020203" pitchFamily="34" charset="0"/>
                <a:cs typeface="Segoe UI" panose="020B0502040204020203" pitchFamily="34" charset="0"/>
              </a:rPr>
              <a:t> </a:t>
            </a:r>
          </a:p>
          <a:p>
            <a:r>
              <a:rPr lang="en-US" i="0" cap="none" dirty="0" smtClean="0">
                <a:solidFill>
                  <a:schemeClr val="tx1"/>
                </a:solidFill>
                <a:latin typeface="Segoe UI" panose="020B0502040204020203" pitchFamily="34" charset="0"/>
                <a:cs typeface="Segoe UI" panose="020B0502040204020203" pitchFamily="34" charset="0"/>
              </a:rPr>
              <a:t>BMI </a:t>
            </a:r>
            <a:r>
              <a:rPr lang="en-US" i="0" cap="none" dirty="0">
                <a:solidFill>
                  <a:schemeClr val="tx1"/>
                </a:solidFill>
                <a:latin typeface="Segoe UI" panose="020B0502040204020203" pitchFamily="34" charset="0"/>
                <a:cs typeface="Segoe UI" panose="020B0502040204020203" pitchFamily="34" charset="0"/>
              </a:rPr>
              <a:t>Program Courses: </a:t>
            </a:r>
            <a:r>
              <a:rPr lang="en-US" i="0" cap="none" dirty="0">
                <a:solidFill>
                  <a:schemeClr val="tx1"/>
                </a:solidFill>
                <a:latin typeface="Segoe UI" panose="020B0502040204020203" pitchFamily="34" charset="0"/>
                <a:cs typeface="Segoe UI" panose="020B0502040204020203" pitchFamily="34" charset="0"/>
                <a:hlinkClick r:id="rId6"/>
              </a:rPr>
              <a:t>http://</a:t>
            </a:r>
            <a:r>
              <a:rPr lang="en-US" i="0" cap="none" dirty="0" smtClean="0">
                <a:solidFill>
                  <a:schemeClr val="tx1"/>
                </a:solidFill>
                <a:latin typeface="Segoe UI" panose="020B0502040204020203" pitchFamily="34" charset="0"/>
                <a:cs typeface="Segoe UI" panose="020B0502040204020203" pitchFamily="34" charset="0"/>
                <a:hlinkClick r:id="rId6"/>
              </a:rPr>
              <a:t>bioinformatics.ucsf.edu/degree-program/courses</a:t>
            </a:r>
            <a:endParaRPr lang="en-US" i="0" cap="none" dirty="0" smtClean="0">
              <a:solidFill>
                <a:schemeClr val="tx1"/>
              </a:solidFill>
              <a:latin typeface="Segoe UI" panose="020B0502040204020203" pitchFamily="34" charset="0"/>
              <a:cs typeface="Segoe UI" panose="020B0502040204020203" pitchFamily="34" charset="0"/>
            </a:endParaRPr>
          </a:p>
          <a:p>
            <a:r>
              <a:rPr lang="en-US" i="0" cap="none" dirty="0" smtClean="0">
                <a:solidFill>
                  <a:schemeClr val="tx1"/>
                </a:solidFill>
                <a:latin typeface="Segoe UI" panose="020B0502040204020203" pitchFamily="34" charset="0"/>
                <a:cs typeface="Segoe UI" panose="020B0502040204020203" pitchFamily="34" charset="0"/>
              </a:rPr>
              <a:t>Mini-courses: </a:t>
            </a:r>
          </a:p>
          <a:p>
            <a:r>
              <a:rPr lang="en-US" i="0" cap="none" dirty="0">
                <a:solidFill>
                  <a:schemeClr val="tx1"/>
                </a:solidFill>
                <a:latin typeface="Segoe UI" panose="020B0502040204020203" pitchFamily="34" charset="0"/>
                <a:cs typeface="Segoe UI" panose="020B0502040204020203" pitchFamily="34" charset="0"/>
              </a:rPr>
              <a:t>	</a:t>
            </a:r>
            <a:r>
              <a:rPr lang="en-US" i="0" cap="none" dirty="0" smtClean="0">
                <a:solidFill>
                  <a:schemeClr val="tx1"/>
                </a:solidFill>
                <a:latin typeface="Segoe UI" panose="020B0502040204020203" pitchFamily="34" charset="0"/>
                <a:cs typeface="Segoe UI" panose="020B0502040204020203" pitchFamily="34" charset="0"/>
              </a:rPr>
              <a:t>Intro to Bioinformatics and Computer Programming for Biologists</a:t>
            </a:r>
          </a:p>
          <a:p>
            <a:r>
              <a:rPr lang="en-US" i="0" cap="none" dirty="0">
                <a:solidFill>
                  <a:schemeClr val="tx1"/>
                </a:solidFill>
                <a:latin typeface="Segoe UI" panose="020B0502040204020203" pitchFamily="34" charset="0"/>
                <a:cs typeface="Segoe UI" panose="020B0502040204020203" pitchFamily="34" charset="0"/>
              </a:rPr>
              <a:t>	</a:t>
            </a:r>
            <a:r>
              <a:rPr lang="en-US" i="0" cap="none" dirty="0" smtClean="0">
                <a:solidFill>
                  <a:schemeClr val="tx1"/>
                </a:solidFill>
                <a:latin typeface="Segoe UI" panose="020B0502040204020203" pitchFamily="34" charset="0"/>
                <a:cs typeface="Segoe UI" panose="020B0502040204020203" pitchFamily="34" charset="0"/>
              </a:rPr>
              <a:t>Practical Bioinformatics with Programming</a:t>
            </a:r>
          </a:p>
          <a:p>
            <a:r>
              <a:rPr lang="en-US" i="0" cap="none" dirty="0" smtClean="0">
                <a:solidFill>
                  <a:schemeClr val="tx1"/>
                </a:solidFill>
                <a:latin typeface="Segoe UI" panose="020B0502040204020203" pitchFamily="34" charset="0"/>
                <a:cs typeface="Segoe UI" panose="020B0502040204020203" pitchFamily="34" charset="0"/>
              </a:rPr>
              <a:t>	Scientific Software Development</a:t>
            </a:r>
          </a:p>
          <a:p>
            <a:r>
              <a:rPr lang="en-US" i="0" cap="none" dirty="0">
                <a:solidFill>
                  <a:schemeClr val="tx1"/>
                </a:solidFill>
                <a:latin typeface="Segoe UI" panose="020B0502040204020203" pitchFamily="34" charset="0"/>
                <a:cs typeface="Segoe UI" panose="020B0502040204020203" pitchFamily="34" charset="0"/>
              </a:rPr>
              <a:t>	</a:t>
            </a:r>
            <a:r>
              <a:rPr lang="en-US" i="0" cap="none" dirty="0" smtClean="0">
                <a:solidFill>
                  <a:schemeClr val="tx1"/>
                </a:solidFill>
                <a:latin typeface="Segoe UI" panose="020B0502040204020203" pitchFamily="34" charset="0"/>
                <a:cs typeface="Segoe UI" panose="020B0502040204020203" pitchFamily="34" charset="0"/>
              </a:rPr>
              <a:t>…or others, depending on the year</a:t>
            </a:r>
            <a:endParaRPr lang="en-US" i="0" cap="none" dirty="0">
              <a:solidFill>
                <a:schemeClr val="tx1"/>
              </a:solidFill>
              <a:latin typeface="Segoe UI" panose="020B0502040204020203" pitchFamily="34" charset="0"/>
              <a:cs typeface="Segoe UI" panose="020B0502040204020203" pitchFamily="34" charset="0"/>
            </a:endParaRPr>
          </a:p>
          <a:p>
            <a:endParaRPr lang="en-US" i="0" dirty="0"/>
          </a:p>
        </p:txBody>
      </p:sp>
      <p:sp>
        <p:nvSpPr>
          <p:cNvPr id="6" name="Title 1"/>
          <p:cNvSpPr txBox="1">
            <a:spLocks/>
          </p:cNvSpPr>
          <p:nvPr/>
        </p:nvSpPr>
        <p:spPr>
          <a:xfrm>
            <a:off x="345963" y="29220"/>
            <a:ext cx="7034362" cy="10569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4000" cap="none" dirty="0" smtClean="0"/>
              <a:t>Campus Resources</a:t>
            </a:r>
            <a:endParaRPr lang="en-US" sz="4000" cap="none" dirty="0"/>
          </a:p>
        </p:txBody>
      </p:sp>
    </p:spTree>
    <p:extLst>
      <p:ext uri="{BB962C8B-B14F-4D97-AF65-F5344CB8AC3E}">
        <p14:creationId xmlns:p14="http://schemas.microsoft.com/office/powerpoint/2010/main" val="32552515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551" y="-177421"/>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4058" y="1292843"/>
            <a:ext cx="8523889" cy="5352495"/>
          </a:xfrm>
        </p:spPr>
        <p:txBody>
          <a:bodyPr>
            <a:normAutofit/>
          </a:bodyPr>
          <a:lstStyle/>
          <a:p>
            <a:r>
              <a:rPr lang="en-US" cap="none" dirty="0" smtClean="0">
                <a:solidFill>
                  <a:schemeClr val="tx1"/>
                </a:solidFill>
                <a:latin typeface="Segoe UI" panose="020B0502040204020203" pitchFamily="34" charset="0"/>
                <a:cs typeface="Segoe UI" panose="020B0502040204020203" pitchFamily="34" charset="0"/>
                <a:hlinkClick r:id="rId3"/>
              </a:rPr>
              <a:t>http://bit.ly/programmingandpizza</a:t>
            </a:r>
            <a:endParaRPr lang="en-US" cap="none" dirty="0" smtClean="0">
              <a:solidFill>
                <a:schemeClr val="tx1"/>
              </a:solidFill>
              <a:latin typeface="Segoe UI" panose="020B0502040204020203" pitchFamily="34" charset="0"/>
              <a:cs typeface="Segoe UI" panose="020B0502040204020203" pitchFamily="34" charset="0"/>
            </a:endParaRPr>
          </a:p>
          <a:p>
            <a:r>
              <a:rPr lang="en-US" cap="none" dirty="0" smtClean="0">
                <a:solidFill>
                  <a:schemeClr val="tx1"/>
                </a:solidFill>
                <a:latin typeface="Segoe UI" panose="020B0502040204020203" pitchFamily="34" charset="0"/>
                <a:cs typeface="Segoe UI" panose="020B0502040204020203" pitchFamily="34" charset="0"/>
              </a:rPr>
              <a:t>Thursday, September 21, 4-6pm</a:t>
            </a:r>
          </a:p>
          <a:p>
            <a:r>
              <a:rPr lang="en-US" cap="none" dirty="0" smtClean="0">
                <a:solidFill>
                  <a:schemeClr val="tx1"/>
                </a:solidFill>
                <a:latin typeface="Segoe UI" panose="020B0502040204020203" pitchFamily="34" charset="0"/>
                <a:cs typeface="Segoe UI" panose="020B0502040204020203" pitchFamily="34" charset="0"/>
              </a:rPr>
              <a:t>The Hub, Mission Hall 1302 </a:t>
            </a:r>
            <a:endParaRPr lang="en-US" i="0" dirty="0"/>
          </a:p>
        </p:txBody>
      </p:sp>
      <p:sp>
        <p:nvSpPr>
          <p:cNvPr id="6" name="Title 1"/>
          <p:cNvSpPr txBox="1">
            <a:spLocks/>
          </p:cNvSpPr>
          <p:nvPr/>
        </p:nvSpPr>
        <p:spPr>
          <a:xfrm>
            <a:off x="345962" y="29220"/>
            <a:ext cx="8302738" cy="1056982"/>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4000" cap="none" dirty="0" smtClean="0"/>
              <a:t>Programming and Pizza: Python/R</a:t>
            </a:r>
            <a:endParaRPr lang="en-US" sz="4000" cap="none" dirty="0"/>
          </a:p>
        </p:txBody>
      </p:sp>
    </p:spTree>
    <p:extLst>
      <p:ext uri="{BB962C8B-B14F-4D97-AF65-F5344CB8AC3E}">
        <p14:creationId xmlns:p14="http://schemas.microsoft.com/office/powerpoint/2010/main" val="24916161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009"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345963" y="29220"/>
            <a:ext cx="7034362" cy="10569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4000" cap="none" dirty="0" smtClean="0"/>
              <a:t>Resources</a:t>
            </a:r>
            <a:endParaRPr lang="en-US" sz="4000" cap="none" dirty="0"/>
          </a:p>
        </p:txBody>
      </p:sp>
      <p:sp>
        <p:nvSpPr>
          <p:cNvPr id="6" name="Subtitle 2"/>
          <p:cNvSpPr txBox="1">
            <a:spLocks/>
          </p:cNvSpPr>
          <p:nvPr/>
        </p:nvSpPr>
        <p:spPr>
          <a:xfrm>
            <a:off x="345963" y="1238250"/>
            <a:ext cx="8278491" cy="5518809"/>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400" cap="none" dirty="0">
                <a:solidFill>
                  <a:schemeClr val="tx1"/>
                </a:solidFill>
                <a:latin typeface="Segoe UI" panose="020B0502040204020203" pitchFamily="34" charset="0"/>
                <a:cs typeface="Segoe UI" panose="020B0502040204020203" pitchFamily="34" charset="0"/>
              </a:rPr>
              <a:t>Handout online, including…</a:t>
            </a:r>
          </a:p>
          <a:p>
            <a:pPr marL="342900" indent="-342900">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Challenges </a:t>
            </a:r>
            <a:r>
              <a:rPr lang="en-US" sz="2400" cap="none" dirty="0">
                <a:solidFill>
                  <a:schemeClr val="tx1"/>
                </a:solidFill>
                <a:latin typeface="Segoe UI" panose="020B0502040204020203" pitchFamily="34" charset="0"/>
                <a:cs typeface="Segoe UI" panose="020B0502040204020203" pitchFamily="34" charset="0"/>
              </a:rPr>
              <a:t>to expand what we’ve learned here</a:t>
            </a:r>
          </a:p>
          <a:p>
            <a:pPr marL="342900" indent="-342900">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Campus </a:t>
            </a:r>
            <a:r>
              <a:rPr lang="en-US" sz="2400" cap="none" dirty="0">
                <a:solidFill>
                  <a:schemeClr val="tx1"/>
                </a:solidFill>
                <a:latin typeface="Segoe UI" panose="020B0502040204020203" pitchFamily="34" charset="0"/>
                <a:cs typeface="Segoe UI" panose="020B0502040204020203" pitchFamily="34" charset="0"/>
              </a:rPr>
              <a:t>resources</a:t>
            </a:r>
          </a:p>
          <a:p>
            <a:pPr marL="342900" indent="-342900">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General</a:t>
            </a:r>
            <a:endParaRPr lang="en-US" sz="2400" cap="none" dirty="0">
              <a:solidFill>
                <a:schemeClr val="tx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Python </a:t>
            </a:r>
            <a:r>
              <a:rPr lang="en-US" sz="2400" cap="none" dirty="0">
                <a:solidFill>
                  <a:schemeClr val="tx1"/>
                </a:solidFill>
                <a:latin typeface="Segoe UI" panose="020B0502040204020203" pitchFamily="34" charset="0"/>
                <a:cs typeface="Segoe UI" panose="020B0502040204020203" pitchFamily="34" charset="0"/>
              </a:rPr>
              <a:t>guides &amp; courses</a:t>
            </a:r>
          </a:p>
          <a:p>
            <a:pPr marL="342900" indent="-342900">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R </a:t>
            </a:r>
            <a:r>
              <a:rPr lang="en-US" sz="2400" cap="none" dirty="0">
                <a:solidFill>
                  <a:schemeClr val="tx1"/>
                </a:solidFill>
                <a:latin typeface="Segoe UI" panose="020B0502040204020203" pitchFamily="34" charset="0"/>
                <a:cs typeface="Segoe UI" panose="020B0502040204020203" pitchFamily="34" charset="0"/>
              </a:rPr>
              <a:t>guides &amp; courses</a:t>
            </a:r>
          </a:p>
          <a:p>
            <a:pPr marL="342900" indent="-342900">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Package </a:t>
            </a:r>
            <a:r>
              <a:rPr lang="en-US" sz="2400" cap="none" dirty="0">
                <a:solidFill>
                  <a:schemeClr val="tx1"/>
                </a:solidFill>
                <a:latin typeface="Segoe UI" panose="020B0502040204020203" pitchFamily="34" charset="0"/>
                <a:cs typeface="Segoe UI" panose="020B0502040204020203" pitchFamily="34" charset="0"/>
              </a:rPr>
              <a:t>managers (if you want to get fancy</a:t>
            </a:r>
            <a:r>
              <a:rPr lang="en-US" sz="2400" cap="none" dirty="0" smtClean="0">
                <a:solidFill>
                  <a:schemeClr val="tx1"/>
                </a:solidFill>
                <a:latin typeface="Segoe UI" panose="020B0502040204020203" pitchFamily="34" charset="0"/>
                <a:cs typeface="Segoe UI" panose="020B0502040204020203" pitchFamily="34" charset="0"/>
              </a:rPr>
              <a:t>)</a:t>
            </a:r>
          </a:p>
          <a:p>
            <a:pPr marL="342900" indent="-342900">
              <a:buFont typeface="Arial" panose="020B0604020202020204" pitchFamily="34" charset="0"/>
              <a:buChar char="•"/>
            </a:pPr>
            <a:endParaRPr lang="en-US" sz="1000" cap="none" dirty="0" smtClean="0">
              <a:solidFill>
                <a:schemeClr val="tx1"/>
              </a:solidFill>
              <a:latin typeface="Segoe UI" panose="020B0502040204020203" pitchFamily="34" charset="0"/>
              <a:cs typeface="Segoe UI" panose="020B0502040204020203" pitchFamily="34" charset="0"/>
            </a:endParaRPr>
          </a:p>
          <a:p>
            <a:r>
              <a:rPr lang="en-US" sz="2400" cap="none" dirty="0" smtClean="0">
                <a:solidFill>
                  <a:schemeClr val="tx1"/>
                </a:solidFill>
                <a:latin typeface="Segoe UI" panose="020B0502040204020203" pitchFamily="34" charset="0"/>
                <a:cs typeface="Segoe UI" panose="020B0502040204020203" pitchFamily="34" charset="0"/>
              </a:rPr>
              <a:t>Also on the CLE website: slide deck, heyya.py, R markdown</a:t>
            </a:r>
          </a:p>
          <a:p>
            <a:pPr>
              <a:lnSpc>
                <a:spcPct val="100000"/>
              </a:lnSpc>
              <a:spcBef>
                <a:spcPts val="0"/>
              </a:spcBef>
            </a:pPr>
            <a:r>
              <a:rPr lang="en-US" sz="2400" cap="none" dirty="0" smtClean="0">
                <a:solidFill>
                  <a:schemeClr val="tx1"/>
                </a:solidFill>
                <a:latin typeface="Segoe UI" panose="020B0502040204020203" pitchFamily="34" charset="0"/>
                <a:cs typeface="Segoe UI" panose="020B0502040204020203" pitchFamily="34" charset="0"/>
              </a:rPr>
              <a:t>Contact me at </a:t>
            </a:r>
            <a:r>
              <a:rPr lang="en-US" sz="2400" cap="none" dirty="0" smtClean="0">
                <a:solidFill>
                  <a:schemeClr val="tx1"/>
                </a:solidFill>
                <a:latin typeface="Segoe UI" panose="020B0502040204020203" pitchFamily="34" charset="0"/>
                <a:cs typeface="Segoe UI" panose="020B0502040204020203" pitchFamily="34" charset="0"/>
                <a:hlinkClick r:id="rId3"/>
              </a:rPr>
              <a:t>emily.jones@ucsf.edu</a:t>
            </a:r>
            <a:r>
              <a:rPr lang="en-US" sz="2400" cap="none" dirty="0" smtClean="0">
                <a:solidFill>
                  <a:schemeClr val="tx1"/>
                </a:solidFill>
                <a:latin typeface="Segoe UI" panose="020B0502040204020203" pitchFamily="34" charset="0"/>
                <a:cs typeface="Segoe UI" panose="020B0502040204020203" pitchFamily="34" charset="0"/>
              </a:rPr>
              <a:t> </a:t>
            </a:r>
          </a:p>
          <a:p>
            <a:pPr marL="285750" indent="-285750">
              <a:lnSpc>
                <a:spcPct val="100000"/>
              </a:lnSpc>
              <a:spcBef>
                <a:spcPts val="0"/>
              </a:spcBef>
              <a:buFont typeface="Arial" panose="020B0604020202020204" pitchFamily="34" charset="0"/>
              <a:buChar char="•"/>
            </a:pPr>
            <a:endParaRPr lang="en-US" cap="none"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185592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345963" y="29220"/>
            <a:ext cx="7034362" cy="1056982"/>
          </a:xfrm>
        </p:spPr>
        <p:txBody>
          <a:bodyPr>
            <a:normAutofit/>
          </a:bodyPr>
          <a:lstStyle/>
          <a:p>
            <a:r>
              <a:rPr lang="en-US" sz="4000" i="0" cap="none" dirty="0" smtClean="0"/>
              <a:t>Workshop Outcomes</a:t>
            </a:r>
            <a:endParaRPr lang="en-US" sz="4000" i="0" cap="none" dirty="0"/>
          </a:p>
        </p:txBody>
      </p:sp>
      <p:sp>
        <p:nvSpPr>
          <p:cNvPr id="7" name="Subtitle 2"/>
          <p:cNvSpPr>
            <a:spLocks noGrp="1"/>
          </p:cNvSpPr>
          <p:nvPr>
            <p:ph type="subTitle" idx="1"/>
          </p:nvPr>
        </p:nvSpPr>
        <p:spPr>
          <a:xfrm>
            <a:off x="345963" y="1238251"/>
            <a:ext cx="8278491" cy="5006029"/>
          </a:xfrm>
        </p:spPr>
        <p:txBody>
          <a:bodyPr>
            <a:normAutofit/>
          </a:bodyPr>
          <a:lstStyle/>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Think like a programmer</a:t>
            </a:r>
          </a:p>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Get your feet wet</a:t>
            </a:r>
          </a:p>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Become</a:t>
            </a:r>
            <a:r>
              <a:rPr lang="en-US" sz="2400" i="0" cap="none" dirty="0" smtClean="0">
                <a:solidFill>
                  <a:schemeClr val="tx1"/>
                </a:solidFill>
                <a:latin typeface="Segoe UI" panose="020B0502040204020203" pitchFamily="34" charset="0"/>
                <a:cs typeface="Segoe UI" panose="020B0502040204020203" pitchFamily="34" charset="0"/>
              </a:rPr>
              <a:t> familiar with terms, concepts, languages, workflows, and resources</a:t>
            </a:r>
          </a:p>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See coding as a useful, attainable skill</a:t>
            </a:r>
          </a:p>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Teach yourself to code after this session</a:t>
            </a: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77342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http://40.media.tumblr.com/aeee0121c2030603f16d4b5e40098400/tumblr_mj6h8jrwY81r8lg7to1_1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6" y="764089"/>
            <a:ext cx="9162046" cy="51607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32865" y="6202906"/>
            <a:ext cx="3922741" cy="369332"/>
          </a:xfrm>
          <a:prstGeom prst="rect">
            <a:avLst/>
          </a:prstGeom>
        </p:spPr>
        <p:txBody>
          <a:bodyPr wrap="none">
            <a:spAutoFit/>
          </a:bodyPr>
          <a:lstStyle/>
          <a:p>
            <a:r>
              <a:rPr lang="en-US" dirty="0" smtClean="0">
                <a:latin typeface="Segoe UI" panose="020B0502040204020203" pitchFamily="34" charset="0"/>
                <a:cs typeface="Segoe UI" panose="020B0502040204020203" pitchFamily="34" charset="0"/>
                <a:hlinkClick r:id="rId4"/>
              </a:rPr>
              <a:t>programmerryangosling.tumblr.com</a:t>
            </a:r>
            <a:r>
              <a:rPr lang="en-US" dirty="0" smtClean="0">
                <a:latin typeface="Segoe UI" panose="020B0502040204020203" pitchFamily="34" charset="0"/>
                <a:cs typeface="Segoe UI" panose="020B0502040204020203" pitchFamily="34" charset="0"/>
              </a:rPr>
              <a:t>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024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009"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345963" y="29220"/>
            <a:ext cx="7034362" cy="10569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4000" cap="none" dirty="0" smtClean="0"/>
              <a:t>Next Steps</a:t>
            </a:r>
            <a:endParaRPr lang="en-US" sz="4000" cap="none" dirty="0"/>
          </a:p>
        </p:txBody>
      </p:sp>
      <p:sp>
        <p:nvSpPr>
          <p:cNvPr id="6" name="Subtitle 2"/>
          <p:cNvSpPr txBox="1">
            <a:spLocks/>
          </p:cNvSpPr>
          <p:nvPr/>
        </p:nvSpPr>
        <p:spPr>
          <a:xfrm>
            <a:off x="345963" y="1238250"/>
            <a:ext cx="6725397" cy="5518809"/>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marL="457200" indent="-457200">
              <a:buSzPct val="100000"/>
              <a:buAutoNum type="arabicPeriod"/>
            </a:pPr>
            <a:r>
              <a:rPr lang="en-US" sz="2400" cap="none" dirty="0" smtClean="0">
                <a:solidFill>
                  <a:schemeClr val="tx1"/>
                </a:solidFill>
                <a:latin typeface="Segoe UI" panose="020B0502040204020203" pitchFamily="34" charset="0"/>
                <a:cs typeface="Segoe UI" panose="020B0502040204020203" pitchFamily="34" charset="0"/>
              </a:rPr>
              <a:t>Think about what you’d like to accomplish</a:t>
            </a:r>
          </a:p>
          <a:p>
            <a:pPr marL="457200" indent="-457200">
              <a:buSzPct val="100000"/>
              <a:buAutoNum type="arabicPeriod"/>
            </a:pPr>
            <a:r>
              <a:rPr lang="en-US" sz="2400" cap="none" dirty="0" smtClean="0">
                <a:solidFill>
                  <a:schemeClr val="tx1"/>
                </a:solidFill>
                <a:latin typeface="Segoe UI" panose="020B0502040204020203" pitchFamily="34" charset="0"/>
                <a:cs typeface="Segoe UI" panose="020B0502040204020203" pitchFamily="34" charset="0"/>
              </a:rPr>
              <a:t>Pick 1 language</a:t>
            </a:r>
          </a:p>
          <a:p>
            <a:pPr marL="457200" indent="-457200">
              <a:buSzPct val="100000"/>
              <a:buAutoNum type="arabicPeriod"/>
            </a:pPr>
            <a:r>
              <a:rPr lang="en-US" sz="2400" cap="none" dirty="0" smtClean="0">
                <a:solidFill>
                  <a:schemeClr val="tx1"/>
                </a:solidFill>
                <a:latin typeface="Segoe UI" panose="020B0502040204020203" pitchFamily="34" charset="0"/>
                <a:cs typeface="Segoe UI" panose="020B0502040204020203" pitchFamily="34" charset="0"/>
              </a:rPr>
              <a:t>Pick 1 introductory resource</a:t>
            </a:r>
          </a:p>
          <a:p>
            <a:pPr marL="457200" indent="-457200">
              <a:buSzPct val="100000"/>
              <a:buAutoNum type="arabicPeriod"/>
            </a:pPr>
            <a:r>
              <a:rPr lang="en-US" sz="2400" cap="none" dirty="0" smtClean="0">
                <a:solidFill>
                  <a:schemeClr val="tx1"/>
                </a:solidFill>
                <a:latin typeface="Segoe UI" panose="020B0502040204020203" pitchFamily="34" charset="0"/>
                <a:cs typeface="Segoe UI" panose="020B0502040204020203" pitchFamily="34" charset="0"/>
              </a:rPr>
              <a:t>Put it on your calendar</a:t>
            </a:r>
          </a:p>
          <a:p>
            <a:pPr marL="457200" indent="-457200">
              <a:buSzPct val="100000"/>
              <a:buAutoNum type="arabicPeriod"/>
            </a:pPr>
            <a:r>
              <a:rPr lang="en-US" sz="2400" cap="none" dirty="0" smtClean="0">
                <a:solidFill>
                  <a:schemeClr val="tx1"/>
                </a:solidFill>
                <a:latin typeface="Segoe UI" panose="020B0502040204020203" pitchFamily="34" charset="0"/>
                <a:cs typeface="Segoe UI" panose="020B0502040204020203" pitchFamily="34" charset="0"/>
              </a:rPr>
              <a:t>Find other students who also want to learn and try a challenge with them</a:t>
            </a:r>
          </a:p>
          <a:p>
            <a:pPr marL="457200" indent="-457200">
              <a:buSzPct val="100000"/>
              <a:buAutoNum type="arabicPeriod"/>
            </a:pPr>
            <a:r>
              <a:rPr lang="en-US" sz="2400" cap="none" dirty="0" smtClean="0">
                <a:solidFill>
                  <a:schemeClr val="tx1"/>
                </a:solidFill>
                <a:latin typeface="Segoe UI" panose="020B0502040204020203" pitchFamily="34" charset="0"/>
                <a:cs typeface="Segoe UI" panose="020B0502040204020203" pitchFamily="34" charset="0"/>
              </a:rPr>
              <a:t>BONUS: pick 1 course</a:t>
            </a:r>
            <a:endParaRPr lang="en-US" cap="none" dirty="0">
              <a:solidFill>
                <a:schemeClr val="tx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6077805" y="1400810"/>
            <a:ext cx="3362210" cy="3362210"/>
          </a:xfrm>
          <a:prstGeom prst="rect">
            <a:avLst/>
          </a:prstGeom>
        </p:spPr>
      </p:pic>
    </p:spTree>
    <p:extLst>
      <p:ext uri="{BB962C8B-B14F-4D97-AF65-F5344CB8AC3E}">
        <p14:creationId xmlns:p14="http://schemas.microsoft.com/office/powerpoint/2010/main" val="426717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345963" y="29220"/>
            <a:ext cx="7034362" cy="1056982"/>
          </a:xfrm>
        </p:spPr>
        <p:txBody>
          <a:bodyPr>
            <a:normAutofit/>
          </a:bodyPr>
          <a:lstStyle/>
          <a:p>
            <a:r>
              <a:rPr lang="en-US" sz="4000" i="0" cap="none" dirty="0" smtClean="0"/>
              <a:t>Workshop Outcomes</a:t>
            </a:r>
            <a:endParaRPr lang="en-US" sz="4000" i="0" cap="none" dirty="0"/>
          </a:p>
        </p:txBody>
      </p:sp>
      <p:sp>
        <p:nvSpPr>
          <p:cNvPr id="7" name="Subtitle 2"/>
          <p:cNvSpPr>
            <a:spLocks noGrp="1"/>
          </p:cNvSpPr>
          <p:nvPr>
            <p:ph type="subTitle" idx="1"/>
          </p:nvPr>
        </p:nvSpPr>
        <p:spPr>
          <a:xfrm>
            <a:off x="345963" y="1238251"/>
            <a:ext cx="8278491" cy="5006029"/>
          </a:xfrm>
        </p:spPr>
        <p:txBody>
          <a:bodyPr>
            <a:normAutofit/>
          </a:bodyPr>
          <a:lstStyle/>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Think like a programmer</a:t>
            </a:r>
          </a:p>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Get your feet wet</a:t>
            </a:r>
          </a:p>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Become</a:t>
            </a:r>
            <a:r>
              <a:rPr lang="en-US" sz="2400" i="0" cap="none" dirty="0" smtClean="0">
                <a:solidFill>
                  <a:schemeClr val="tx1"/>
                </a:solidFill>
                <a:latin typeface="Segoe UI" panose="020B0502040204020203" pitchFamily="34" charset="0"/>
                <a:cs typeface="Segoe UI" panose="020B0502040204020203" pitchFamily="34" charset="0"/>
              </a:rPr>
              <a:t> familiar with terms, concepts, languages, workflows, and resources</a:t>
            </a:r>
          </a:p>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See coding as a useful, attainable skill</a:t>
            </a:r>
          </a:p>
          <a:p>
            <a:pPr marL="285750" indent="-285750">
              <a:lnSpc>
                <a:spcPct val="15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Teach yourself to code after this session</a:t>
            </a: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4869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6041" t="10768" r="29063" b="20575"/>
          <a:stretch/>
        </p:blipFill>
        <p:spPr>
          <a:xfrm>
            <a:off x="3694315" y="3400426"/>
            <a:ext cx="5281448" cy="3200400"/>
          </a:xfrm>
          <a:prstGeom prst="rect">
            <a:avLst/>
          </a:prstGeom>
        </p:spPr>
      </p:pic>
      <p:pic>
        <p:nvPicPr>
          <p:cNvPr id="18" name="Content Placeholder 3"/>
          <p:cNvPicPr/>
          <p:nvPr/>
        </p:nvPicPr>
        <p:blipFill rotWithShape="1">
          <a:blip r:embed="rId4" cstate="print">
            <a:extLst>
              <a:ext uri="{28A0092B-C50C-407E-A947-70E740481C1C}">
                <a14:useLocalDpi xmlns:a14="http://schemas.microsoft.com/office/drawing/2010/main" val="0"/>
              </a:ext>
            </a:extLst>
          </a:blip>
          <a:srcRect l="42211" r="11584"/>
          <a:stretch/>
        </p:blipFill>
        <p:spPr>
          <a:xfrm>
            <a:off x="144145" y="3366136"/>
            <a:ext cx="2683510" cy="3268980"/>
          </a:xfrm>
          <a:prstGeom prst="rect">
            <a:avLst/>
          </a:prstGeom>
        </p:spPr>
      </p:pic>
      <p:sp>
        <p:nvSpPr>
          <p:cNvPr id="12" name="Right Arrow 11"/>
          <p:cNvSpPr/>
          <p:nvPr/>
        </p:nvSpPr>
        <p:spPr>
          <a:xfrm>
            <a:off x="3000375" y="4781550"/>
            <a:ext cx="466725" cy="342900"/>
          </a:xfrm>
          <a:prstGeom prst="rightArrow">
            <a:avLst/>
          </a:prstGeom>
          <a:solidFill>
            <a:schemeClr val="tx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3" name="Picture 2" descr="https://undergrad.cs.umd.edu/sites/undergrad.cs.umd.edu/files/images/u34/New%20CS%20Turtle%20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6603" y="945606"/>
            <a:ext cx="2254249" cy="225424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45963" y="29220"/>
            <a:ext cx="7034362" cy="10569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sz="4000" cap="none" dirty="0" smtClean="0"/>
              <a:t>My Background</a:t>
            </a:r>
            <a:endParaRPr lang="en-US" sz="4000" cap="none" dirty="0"/>
          </a:p>
        </p:txBody>
      </p:sp>
      <p:pic>
        <p:nvPicPr>
          <p:cNvPr id="4" name="Picture 3"/>
          <p:cNvPicPr>
            <a:picLocks noChangeAspect="1"/>
          </p:cNvPicPr>
          <p:nvPr/>
        </p:nvPicPr>
        <p:blipFill>
          <a:blip r:embed="rId6"/>
          <a:stretch>
            <a:fillRect/>
          </a:stretch>
        </p:blipFill>
        <p:spPr>
          <a:xfrm>
            <a:off x="144145" y="1394309"/>
            <a:ext cx="2921592" cy="1290370"/>
          </a:xfrm>
          <a:prstGeom prst="rect">
            <a:avLst/>
          </a:prstGeom>
        </p:spPr>
      </p:pic>
      <p:pic>
        <p:nvPicPr>
          <p:cNvPr id="15" name="Picture 2" descr="http://blog.newrelic.com/wp-content/uploads/javalogo.png"/>
          <p:cNvPicPr>
            <a:picLocks noChangeAspect="1" noChangeArrowheads="1"/>
          </p:cNvPicPr>
          <p:nvPr/>
        </p:nvPicPr>
        <p:blipFill rotWithShape="1">
          <a:blip r:embed="rId7">
            <a:extLst>
              <a:ext uri="{28A0092B-C50C-407E-A947-70E740481C1C}">
                <a14:useLocalDpi xmlns:a14="http://schemas.microsoft.com/office/drawing/2010/main" val="0"/>
              </a:ext>
            </a:extLst>
          </a:blip>
          <a:srcRect l="25088" t="5181" r="24402" b="4840"/>
          <a:stretch/>
        </p:blipFill>
        <p:spPr bwMode="auto">
          <a:xfrm>
            <a:off x="4005386" y="1062888"/>
            <a:ext cx="1120690" cy="199637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16" name="Right Arrow 15"/>
          <p:cNvSpPr/>
          <p:nvPr/>
        </p:nvSpPr>
        <p:spPr>
          <a:xfrm>
            <a:off x="3233737" y="1837641"/>
            <a:ext cx="466725" cy="342900"/>
          </a:xfrm>
          <a:prstGeom prst="rightArrow">
            <a:avLst/>
          </a:prstGeom>
          <a:solidFill>
            <a:schemeClr val="tx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Right Arrow 16"/>
          <p:cNvSpPr/>
          <p:nvPr/>
        </p:nvSpPr>
        <p:spPr>
          <a:xfrm>
            <a:off x="5446422" y="1837641"/>
            <a:ext cx="466725" cy="342900"/>
          </a:xfrm>
          <a:prstGeom prst="rightArrow">
            <a:avLst/>
          </a:prstGeom>
          <a:solidFill>
            <a:schemeClr val="tx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3494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345963" y="29220"/>
            <a:ext cx="7034362" cy="1056982"/>
          </a:xfrm>
        </p:spPr>
        <p:txBody>
          <a:bodyPr>
            <a:normAutofit/>
          </a:bodyPr>
          <a:lstStyle/>
          <a:p>
            <a:r>
              <a:rPr lang="en-US" sz="4000" i="0" cap="none" dirty="0" smtClean="0"/>
              <a:t>Your Background</a:t>
            </a:r>
            <a:endParaRPr lang="en-US" sz="4000" i="0" cap="none" dirty="0"/>
          </a:p>
        </p:txBody>
      </p:sp>
      <p:sp>
        <p:nvSpPr>
          <p:cNvPr id="7" name="Subtitle 2"/>
          <p:cNvSpPr>
            <a:spLocks noGrp="1"/>
          </p:cNvSpPr>
          <p:nvPr>
            <p:ph type="subTitle" idx="1"/>
          </p:nvPr>
        </p:nvSpPr>
        <p:spPr>
          <a:xfrm>
            <a:off x="345963" y="1238251"/>
            <a:ext cx="8278491" cy="5006029"/>
          </a:xfrm>
        </p:spPr>
        <p:txBody>
          <a:bodyPr>
            <a:normAutofit/>
          </a:bodyPr>
          <a:lstStyle/>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Languages you know: </a:t>
            </a:r>
          </a:p>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How you learned: </a:t>
            </a:r>
          </a:p>
          <a:p>
            <a:pPr marL="285750" indent="-285750">
              <a:lnSpc>
                <a:spcPct val="15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Interests: </a:t>
            </a:r>
          </a:p>
          <a:p>
            <a:pPr marL="285750" indent="-285750">
              <a:lnSpc>
                <a:spcPct val="150000"/>
              </a:lnSpc>
              <a:spcBef>
                <a:spcPts val="0"/>
              </a:spcBef>
              <a:buFont typeface="Arial" panose="020B0604020202020204" pitchFamily="34" charset="0"/>
              <a:buChar char="•"/>
            </a:pPr>
            <a:endParaRPr lang="en-US" sz="24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14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345962" y="29220"/>
            <a:ext cx="8059001" cy="1056982"/>
          </a:xfrm>
        </p:spPr>
        <p:txBody>
          <a:bodyPr>
            <a:normAutofit/>
          </a:bodyPr>
          <a:lstStyle/>
          <a:p>
            <a:r>
              <a:rPr lang="en-US" sz="4000" i="0" cap="none" dirty="0" smtClean="0"/>
              <a:t>You already know how to code</a:t>
            </a:r>
            <a:endParaRPr lang="en-US" sz="4000" i="0" cap="none" dirty="0"/>
          </a:p>
        </p:txBody>
      </p:sp>
      <p:sp>
        <p:nvSpPr>
          <p:cNvPr id="7" name="Subtitle 2"/>
          <p:cNvSpPr>
            <a:spLocks noGrp="1"/>
          </p:cNvSpPr>
          <p:nvPr>
            <p:ph type="subTitle" idx="1"/>
          </p:nvPr>
        </p:nvSpPr>
        <p:spPr>
          <a:xfrm>
            <a:off x="345963" y="1238251"/>
            <a:ext cx="8278491" cy="5006029"/>
          </a:xfrm>
        </p:spPr>
        <p:txBody>
          <a:bodyPr>
            <a:normAutofit/>
          </a:bodyPr>
          <a:lstStyle/>
          <a:p>
            <a:pPr>
              <a:lnSpc>
                <a:spcPct val="150000"/>
              </a:lnSpc>
              <a:spcBef>
                <a:spcPts val="0"/>
              </a:spcBef>
            </a:pPr>
            <a:r>
              <a:rPr lang="en-US" sz="2400" i="0" cap="none" dirty="0" smtClean="0">
                <a:solidFill>
                  <a:schemeClr val="tx1"/>
                </a:solidFill>
                <a:latin typeface="Segoe UI" panose="020B0502040204020203" pitchFamily="34" charset="0"/>
                <a:cs typeface="Segoe UI" panose="020B0502040204020203" pitchFamily="34" charset="0"/>
              </a:rPr>
              <a:t>=AVERAGE(A1:A10)</a:t>
            </a:r>
          </a:p>
          <a:p>
            <a:pPr>
              <a:lnSpc>
                <a:spcPct val="150000"/>
              </a:lnSpc>
              <a:spcBef>
                <a:spcPts val="0"/>
              </a:spcBef>
            </a:pPr>
            <a:r>
              <a:rPr lang="en-US" sz="2400" cap="none" dirty="0" smtClean="0">
                <a:solidFill>
                  <a:schemeClr val="tx1"/>
                </a:solidFill>
                <a:latin typeface="Segoe UI" panose="020B0502040204020203" pitchFamily="34" charset="0"/>
                <a:cs typeface="Segoe UI" panose="020B0502040204020203" pitchFamily="34" charset="0"/>
              </a:rPr>
              <a:t>=SQRT(A1:A10)</a:t>
            </a:r>
            <a:endParaRPr lang="en-US" sz="24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a:solidFill>
                <a:schemeClr val="tx1"/>
              </a:solidFill>
              <a:latin typeface="Segoe UI" panose="020B0502040204020203" pitchFamily="34" charset="0"/>
              <a:cs typeface="Segoe UI" panose="020B0502040204020203" pitchFamily="34" charset="0"/>
            </a:endParaRPr>
          </a:p>
        </p:txBody>
      </p:sp>
      <p:pic>
        <p:nvPicPr>
          <p:cNvPr id="2050" name="Picture 2" descr="http://neutronico.com/img/upload/1341096331-office-metro-th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199" y="3038016"/>
            <a:ext cx="420052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78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345963" y="29220"/>
            <a:ext cx="7034362" cy="1056982"/>
          </a:xfrm>
        </p:spPr>
        <p:txBody>
          <a:bodyPr>
            <a:normAutofit/>
          </a:bodyPr>
          <a:lstStyle/>
          <a:p>
            <a:r>
              <a:rPr lang="en-US" sz="4000" i="0" cap="none" dirty="0" smtClean="0"/>
              <a:t>Why learn to code?</a:t>
            </a:r>
            <a:endParaRPr lang="en-US" sz="4000" i="0" cap="none" dirty="0"/>
          </a:p>
        </p:txBody>
      </p:sp>
      <p:sp>
        <p:nvSpPr>
          <p:cNvPr id="7" name="Subtitle 2"/>
          <p:cNvSpPr>
            <a:spLocks noGrp="1"/>
          </p:cNvSpPr>
          <p:nvPr>
            <p:ph type="subTitle" idx="1"/>
          </p:nvPr>
        </p:nvSpPr>
        <p:spPr>
          <a:xfrm>
            <a:off x="775114" y="5089796"/>
            <a:ext cx="7420188" cy="1661731"/>
          </a:xfrm>
        </p:spPr>
        <p:txBody>
          <a:bodyPr>
            <a:normAutofit/>
          </a:bodyPr>
          <a:lstStyle/>
          <a:p>
            <a:pPr marL="285750" indent="-285750">
              <a:lnSpc>
                <a:spcPct val="100000"/>
              </a:lnSpc>
              <a:spcBef>
                <a:spcPts val="0"/>
              </a:spcBef>
              <a:buFont typeface="Arial" panose="020B0604020202020204" pitchFamily="34" charset="0"/>
              <a:buChar char="•"/>
            </a:pPr>
            <a:r>
              <a:rPr lang="en-US" cap="none" dirty="0" smtClean="0">
                <a:solidFill>
                  <a:schemeClr val="tx1"/>
                </a:solidFill>
                <a:latin typeface="Segoe UI" panose="020B0502040204020203" pitchFamily="34" charset="0"/>
                <a:cs typeface="Segoe UI" panose="020B0502040204020203" pitchFamily="34" charset="0"/>
              </a:rPr>
              <a:t>R01</a:t>
            </a:r>
            <a:r>
              <a:rPr lang="en-US" cap="none" dirty="0">
                <a:solidFill>
                  <a:schemeClr val="tx1"/>
                </a:solidFill>
                <a:latin typeface="Segoe UI" panose="020B0502040204020203" pitchFamily="34" charset="0"/>
                <a:cs typeface="Segoe UI" panose="020B0502040204020203" pitchFamily="34" charset="0"/>
              </a:rPr>
              <a:t>: NLM Express Research Grants in Biomedical </a:t>
            </a:r>
            <a:r>
              <a:rPr lang="en-US" cap="none" dirty="0" smtClean="0">
                <a:solidFill>
                  <a:schemeClr val="tx1"/>
                </a:solidFill>
                <a:latin typeface="Segoe UI" panose="020B0502040204020203" pitchFamily="34" charset="0"/>
                <a:cs typeface="Segoe UI" panose="020B0502040204020203" pitchFamily="34" charset="0"/>
              </a:rPr>
              <a:t>Informatics</a:t>
            </a:r>
          </a:p>
          <a:p>
            <a:pPr marL="285750" indent="-285750">
              <a:lnSpc>
                <a:spcPct val="100000"/>
              </a:lnSpc>
              <a:spcBef>
                <a:spcPts val="0"/>
              </a:spcBef>
              <a:buFont typeface="Arial" panose="020B0604020202020204" pitchFamily="34" charset="0"/>
              <a:buChar char="•"/>
            </a:pPr>
            <a:r>
              <a:rPr lang="en-US" cap="none" dirty="0" smtClean="0">
                <a:solidFill>
                  <a:schemeClr val="tx1"/>
                </a:solidFill>
                <a:latin typeface="Segoe UI" panose="020B0502040204020203" pitchFamily="34" charset="0"/>
                <a:cs typeface="Segoe UI" panose="020B0502040204020203" pitchFamily="34" charset="0"/>
              </a:rPr>
              <a:t>R21: Exploratory Innovations in Biomedical Computational Science and Technology</a:t>
            </a:r>
          </a:p>
          <a:p>
            <a:pPr marL="285750" indent="-285750">
              <a:lnSpc>
                <a:spcPct val="100000"/>
              </a:lnSpc>
              <a:spcBef>
                <a:spcPts val="0"/>
              </a:spcBef>
              <a:buFont typeface="Arial" panose="020B0604020202020204" pitchFamily="34" charset="0"/>
              <a:buChar char="•"/>
            </a:pPr>
            <a:r>
              <a:rPr lang="en-US" cap="none" dirty="0" smtClean="0">
                <a:solidFill>
                  <a:schemeClr val="tx1"/>
                </a:solidFill>
                <a:latin typeface="Segoe UI" panose="020B0502040204020203" pitchFamily="34" charset="0"/>
                <a:cs typeface="Segoe UI" panose="020B0502040204020203" pitchFamily="34" charset="0"/>
              </a:rPr>
              <a:t>NIH NRSA: NHGRI, NIGMS, NLM</a:t>
            </a:r>
          </a:p>
          <a:p>
            <a:pPr marL="285750" indent="-285750">
              <a:lnSpc>
                <a:spcPct val="100000"/>
              </a:lnSpc>
              <a:spcBef>
                <a:spcPts val="0"/>
              </a:spcBef>
              <a:buFont typeface="Arial" panose="020B0604020202020204" pitchFamily="34" charset="0"/>
              <a:buChar char="•"/>
            </a:pPr>
            <a:r>
              <a:rPr lang="en-US" cap="none" dirty="0" smtClean="0">
                <a:solidFill>
                  <a:schemeClr val="tx1"/>
                </a:solidFill>
                <a:latin typeface="Segoe UI" panose="020B0502040204020203" pitchFamily="34" charset="0"/>
                <a:cs typeface="Segoe UI" panose="020B0502040204020203" pitchFamily="34" charset="0"/>
              </a:rPr>
              <a:t>NSF GRFP</a:t>
            </a:r>
            <a:endParaRPr lang="en-US" sz="24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000" i="0" cap="none" dirty="0">
              <a:solidFill>
                <a:schemeClr val="tx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94776" y="1086202"/>
            <a:ext cx="8580864" cy="1524132"/>
          </a:xfrm>
          <a:prstGeom prst="rect">
            <a:avLst/>
          </a:prstGeom>
        </p:spPr>
      </p:pic>
      <p:pic>
        <p:nvPicPr>
          <p:cNvPr id="9" name="Picture 2" descr="An external file that holds a picture, illustration, etc.&#10;Object name is gkv419fig1.jpg"/>
          <p:cNvPicPr>
            <a:picLocks noChangeAspect="1" noChangeArrowheads="1"/>
          </p:cNvPicPr>
          <p:nvPr/>
        </p:nvPicPr>
        <p:blipFill rotWithShape="1">
          <a:blip r:embed="rId4">
            <a:extLst>
              <a:ext uri="{28A0092B-C50C-407E-A947-70E740481C1C}">
                <a14:useLocalDpi xmlns:a14="http://schemas.microsoft.com/office/drawing/2010/main" val="0"/>
              </a:ext>
            </a:extLst>
          </a:blip>
          <a:srcRect l="42337" t="2338" b="70664"/>
          <a:stretch/>
        </p:blipFill>
        <p:spPr bwMode="auto">
          <a:xfrm>
            <a:off x="3600097" y="2837410"/>
            <a:ext cx="4721839" cy="2106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An external file that holds a picture, illustration, etc.&#10;Object name is 13059_2015_611_Fig5_HTML.jpg"/>
          <p:cNvPicPr>
            <a:picLocks noChangeAspect="1" noChangeArrowheads="1"/>
          </p:cNvPicPr>
          <p:nvPr/>
        </p:nvPicPr>
        <p:blipFill rotWithShape="1">
          <a:blip r:embed="rId5">
            <a:extLst>
              <a:ext uri="{28A0092B-C50C-407E-A947-70E740481C1C}">
                <a14:useLocalDpi xmlns:a14="http://schemas.microsoft.com/office/drawing/2010/main" val="0"/>
              </a:ext>
            </a:extLst>
          </a:blip>
          <a:srcRect t="57155" r="67482"/>
          <a:stretch/>
        </p:blipFill>
        <p:spPr bwMode="auto">
          <a:xfrm>
            <a:off x="730322" y="2830638"/>
            <a:ext cx="2116071" cy="210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4776" y="5089796"/>
            <a:ext cx="461986" cy="707886"/>
          </a:xfrm>
          <a:prstGeom prst="rect">
            <a:avLst/>
          </a:prstGeom>
        </p:spPr>
        <p:txBody>
          <a:bodyPr wrap="none">
            <a:spAutoFit/>
          </a:bodyPr>
          <a:lstStyle/>
          <a:p>
            <a:r>
              <a:rPr lang="en-US" sz="4000" dirty="0">
                <a:latin typeface="Segoe UI" panose="020B0502040204020203" pitchFamily="34" charset="0"/>
                <a:ea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21324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345963" y="-98959"/>
            <a:ext cx="8880954" cy="1056982"/>
          </a:xfrm>
        </p:spPr>
        <p:txBody>
          <a:bodyPr>
            <a:normAutofit/>
          </a:bodyPr>
          <a:lstStyle/>
          <a:p>
            <a:r>
              <a:rPr lang="en-US" sz="4000" i="0" cap="none" dirty="0" smtClean="0"/>
              <a:t>Coding in Practice: Languages</a:t>
            </a:r>
            <a:endParaRPr lang="en-US" sz="4000" i="0" cap="none" dirty="0"/>
          </a:p>
        </p:txBody>
      </p:sp>
      <p:sp>
        <p:nvSpPr>
          <p:cNvPr id="7" name="Subtitle 2"/>
          <p:cNvSpPr>
            <a:spLocks noGrp="1"/>
          </p:cNvSpPr>
          <p:nvPr>
            <p:ph type="subTitle" idx="1"/>
          </p:nvPr>
        </p:nvSpPr>
        <p:spPr>
          <a:xfrm>
            <a:off x="345963" y="1238251"/>
            <a:ext cx="8459834" cy="5619749"/>
          </a:xfrm>
        </p:spPr>
        <p:txBody>
          <a:bodyPr>
            <a:normAutofit/>
          </a:bodyPr>
          <a:lstStyle/>
          <a:p>
            <a:pPr marL="285750" indent="-285750">
              <a:lnSpc>
                <a:spcPct val="10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Scripting:          Python              Ruby          Perl</a:t>
            </a:r>
          </a:p>
          <a:p>
            <a:pPr marL="914400" indent="-285750">
              <a:lnSpc>
                <a:spcPct val="100000"/>
              </a:lnSpc>
              <a:spcBef>
                <a:spcPts val="0"/>
              </a:spcBef>
              <a:buFont typeface="Arial" panose="020B0604020202020204" pitchFamily="34" charset="0"/>
              <a:buChar char="•"/>
            </a:pPr>
            <a:r>
              <a:rPr lang="en-US" sz="2400" cap="none" dirty="0">
                <a:solidFill>
                  <a:schemeClr val="tx1"/>
                </a:solidFill>
                <a:latin typeface="Segoe UI" panose="020B0502040204020203" pitchFamily="34" charset="0"/>
                <a:cs typeface="Segoe UI" panose="020B0502040204020203" pitchFamily="34" charset="0"/>
              </a:rPr>
              <a:t>e</a:t>
            </a:r>
            <a:r>
              <a:rPr lang="en-US" sz="2400" cap="none" dirty="0" smtClean="0">
                <a:solidFill>
                  <a:schemeClr val="tx1"/>
                </a:solidFill>
                <a:latin typeface="Segoe UI" panose="020B0502040204020203" pitchFamily="34" charset="0"/>
                <a:cs typeface="Segoe UI" panose="020B0502040204020203" pitchFamily="34" charset="0"/>
              </a:rPr>
              <a:t>.g. read information from a text file of GWAS results</a:t>
            </a:r>
          </a:p>
          <a:p>
            <a:pPr marL="914400" indent="-285750">
              <a:lnSpc>
                <a:spcPct val="100000"/>
              </a:lnSpc>
              <a:spcBef>
                <a:spcPts val="0"/>
              </a:spcBef>
              <a:buFont typeface="Arial" panose="020B0604020202020204" pitchFamily="34" charset="0"/>
              <a:buChar char="•"/>
            </a:pPr>
            <a:endParaRPr lang="en-US" sz="1400" cap="none" dirty="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r>
              <a:rPr lang="en-US" sz="2400" cap="none" dirty="0" smtClean="0">
                <a:solidFill>
                  <a:schemeClr val="tx1"/>
                </a:solidFill>
                <a:latin typeface="Segoe UI" panose="020B0502040204020203" pitchFamily="34" charset="0"/>
                <a:cs typeface="Segoe UI" panose="020B0502040204020203" pitchFamily="34" charset="0"/>
              </a:rPr>
              <a:t>Statistics: </a:t>
            </a:r>
          </a:p>
          <a:p>
            <a:pPr marL="914400" indent="-285750">
              <a:lnSpc>
                <a:spcPct val="100000"/>
              </a:lnSpc>
              <a:spcBef>
                <a:spcPts val="0"/>
              </a:spcBef>
              <a:buFont typeface="Arial" panose="020B0604020202020204" pitchFamily="34" charset="0"/>
              <a:buChar char="•"/>
            </a:pPr>
            <a:r>
              <a:rPr lang="en-US" sz="2400" cap="none" dirty="0">
                <a:solidFill>
                  <a:schemeClr val="tx1"/>
                </a:solidFill>
                <a:latin typeface="Segoe UI" panose="020B0502040204020203" pitchFamily="34" charset="0"/>
                <a:cs typeface="Segoe UI" panose="020B0502040204020203" pitchFamily="34" charset="0"/>
              </a:rPr>
              <a:t>e</a:t>
            </a:r>
            <a:r>
              <a:rPr lang="en-US" sz="2400" i="0" cap="none" dirty="0" smtClean="0">
                <a:solidFill>
                  <a:schemeClr val="tx1"/>
                </a:solidFill>
                <a:latin typeface="Segoe UI" panose="020B0502040204020203" pitchFamily="34" charset="0"/>
                <a:cs typeface="Segoe UI" panose="020B0502040204020203" pitchFamily="34" charset="0"/>
              </a:rPr>
              <a:t>.g. cluster gene expression by similarity</a:t>
            </a:r>
          </a:p>
          <a:p>
            <a:pPr marL="914400" indent="-285750">
              <a:lnSpc>
                <a:spcPct val="100000"/>
              </a:lnSpc>
              <a:spcBef>
                <a:spcPts val="0"/>
              </a:spcBef>
              <a:buFont typeface="Arial" panose="020B0604020202020204" pitchFamily="34" charset="0"/>
              <a:buChar char="•"/>
            </a:pPr>
            <a:endParaRPr lang="en-US" sz="14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r>
              <a:rPr lang="en-US" sz="2400" i="0" cap="none" dirty="0" smtClean="0">
                <a:solidFill>
                  <a:schemeClr val="tx1"/>
                </a:solidFill>
                <a:latin typeface="Segoe UI" panose="020B0502040204020203" pitchFamily="34" charset="0"/>
                <a:cs typeface="Segoe UI" panose="020B0502040204020203" pitchFamily="34" charset="0"/>
              </a:rPr>
              <a:t>Signal &amp; image processing:            MATLAB</a:t>
            </a:r>
          </a:p>
          <a:p>
            <a:pPr marL="914400" indent="-285750">
              <a:lnSpc>
                <a:spcPct val="100000"/>
              </a:lnSpc>
              <a:spcBef>
                <a:spcPts val="0"/>
              </a:spcBef>
              <a:buFont typeface="Arial" panose="020B0604020202020204" pitchFamily="34" charset="0"/>
              <a:buChar char="•"/>
            </a:pPr>
            <a:r>
              <a:rPr lang="en-US" sz="2400" cap="none" dirty="0">
                <a:solidFill>
                  <a:schemeClr val="tx1"/>
                </a:solidFill>
                <a:latin typeface="Segoe UI" panose="020B0502040204020203" pitchFamily="34" charset="0"/>
                <a:cs typeface="Segoe UI" panose="020B0502040204020203" pitchFamily="34" charset="0"/>
              </a:rPr>
              <a:t>e</a:t>
            </a:r>
            <a:r>
              <a:rPr lang="en-US" sz="2400" cap="none" dirty="0" smtClean="0">
                <a:solidFill>
                  <a:schemeClr val="tx1"/>
                </a:solidFill>
                <a:latin typeface="Segoe UI" panose="020B0502040204020203" pitchFamily="34" charset="0"/>
                <a:cs typeface="Segoe UI" panose="020B0502040204020203" pitchFamily="34" charset="0"/>
              </a:rPr>
              <a:t>.g. filter &amp; process raw EEG data</a:t>
            </a:r>
            <a:endParaRPr lang="en-US" sz="2400" i="0" cap="none" dirty="0" smtClean="0">
              <a:solidFill>
                <a:schemeClr val="tx1"/>
              </a:solidFill>
              <a:latin typeface="Segoe UI" panose="020B0502040204020203" pitchFamily="34" charset="0"/>
              <a:cs typeface="Segoe UI" panose="020B0502040204020203" pitchFamily="34" charset="0"/>
            </a:endParaRPr>
          </a:p>
          <a:p>
            <a:pPr marL="285750" indent="-285750">
              <a:lnSpc>
                <a:spcPct val="100000"/>
              </a:lnSpc>
              <a:spcBef>
                <a:spcPts val="0"/>
              </a:spcBef>
              <a:buFont typeface="Arial" panose="020B0604020202020204" pitchFamily="34" charset="0"/>
              <a:buChar char="•"/>
            </a:pPr>
            <a:endParaRPr lang="en-US" sz="2400" i="0" cap="none" dirty="0" smtClean="0">
              <a:solidFill>
                <a:schemeClr val="tx1"/>
              </a:solidFill>
              <a:latin typeface="Segoe UI" panose="020B0502040204020203" pitchFamily="34" charset="0"/>
              <a:cs typeface="Segoe UI" panose="020B0502040204020203" pitchFamily="34" charset="0"/>
            </a:endParaRPr>
          </a:p>
          <a:p>
            <a:pPr>
              <a:lnSpc>
                <a:spcPct val="100000"/>
              </a:lnSpc>
              <a:spcBef>
                <a:spcPts val="0"/>
              </a:spcBef>
            </a:pPr>
            <a:r>
              <a:rPr lang="en-US" sz="2400" i="1" cap="none" dirty="0" smtClean="0">
                <a:solidFill>
                  <a:schemeClr val="tx1"/>
                </a:solidFill>
                <a:latin typeface="Segoe UI" panose="020B0502040204020203" pitchFamily="34" charset="0"/>
                <a:cs typeface="Segoe UI" panose="020B0502040204020203" pitchFamily="34" charset="0"/>
              </a:rPr>
              <a:t>Choosing a language:</a:t>
            </a:r>
          </a:p>
          <a:p>
            <a:pPr marL="457200" indent="-457200">
              <a:lnSpc>
                <a:spcPct val="100000"/>
              </a:lnSpc>
              <a:spcBef>
                <a:spcPts val="0"/>
              </a:spcBef>
              <a:buSzPct val="100000"/>
              <a:buAutoNum type="arabicPeriod"/>
            </a:pPr>
            <a:r>
              <a:rPr lang="en-US" sz="2400" cap="none" dirty="0" smtClean="0">
                <a:solidFill>
                  <a:schemeClr val="tx1"/>
                </a:solidFill>
                <a:latin typeface="Segoe UI" panose="020B0502040204020203" pitchFamily="34" charset="0"/>
                <a:cs typeface="Segoe UI" panose="020B0502040204020203" pitchFamily="34" charset="0"/>
              </a:rPr>
              <a:t>Ease of use/your own                                                                                   	knowledge</a:t>
            </a:r>
          </a:p>
          <a:p>
            <a:pPr marL="457200" indent="-457200">
              <a:lnSpc>
                <a:spcPct val="100000"/>
              </a:lnSpc>
              <a:spcBef>
                <a:spcPts val="0"/>
              </a:spcBef>
              <a:buSzPct val="100000"/>
              <a:buAutoNum type="arabicPeriod"/>
            </a:pPr>
            <a:r>
              <a:rPr lang="en-US" sz="2400" i="0" cap="none" dirty="0" smtClean="0">
                <a:solidFill>
                  <a:schemeClr val="tx1"/>
                </a:solidFill>
                <a:latin typeface="Segoe UI" panose="020B0502040204020203" pitchFamily="34" charset="0"/>
                <a:cs typeface="Segoe UI" panose="020B0502040204020203" pitchFamily="34" charset="0"/>
              </a:rPr>
              <a:t>Packages</a:t>
            </a:r>
          </a:p>
          <a:p>
            <a:pPr marL="457200" indent="-457200">
              <a:lnSpc>
                <a:spcPct val="100000"/>
              </a:lnSpc>
              <a:spcBef>
                <a:spcPts val="0"/>
              </a:spcBef>
              <a:buSzPct val="100000"/>
              <a:buAutoNum type="arabicPeriod"/>
            </a:pPr>
            <a:r>
              <a:rPr lang="en-US" sz="2400" cap="none" dirty="0" smtClean="0">
                <a:solidFill>
                  <a:schemeClr val="tx1"/>
                </a:solidFill>
                <a:latin typeface="Segoe UI" panose="020B0502040204020203" pitchFamily="34" charset="0"/>
                <a:cs typeface="Segoe UI" panose="020B0502040204020203" pitchFamily="34" charset="0"/>
              </a:rPr>
              <a:t>Community</a:t>
            </a:r>
            <a:endParaRPr lang="en-US" sz="2400" i="0" cap="none" dirty="0">
              <a:solidFill>
                <a:schemeClr val="tx1"/>
              </a:solidFill>
              <a:latin typeface="Segoe UI" panose="020B0502040204020203" pitchFamily="34" charset="0"/>
              <a:cs typeface="Segoe UI" panose="020B0502040204020203" pitchFamily="34" charset="0"/>
            </a:endParaRPr>
          </a:p>
        </p:txBody>
      </p:sp>
      <p:pic>
        <p:nvPicPr>
          <p:cNvPr id="2050" name="Picture 2" descr="http://nicholasjohnson.com/images/sections/ru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136" y="933654"/>
            <a:ext cx="8422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r="72038"/>
          <a:stretch/>
        </p:blipFill>
        <p:spPr>
          <a:xfrm>
            <a:off x="2058835" y="949742"/>
            <a:ext cx="745685" cy="731520"/>
          </a:xfrm>
          <a:prstGeom prst="rect">
            <a:avLst/>
          </a:prstGeom>
        </p:spPr>
      </p:pic>
      <p:pic>
        <p:nvPicPr>
          <p:cNvPr id="12" name="Picture 11"/>
          <p:cNvPicPr>
            <a:picLocks noChangeAspect="1"/>
          </p:cNvPicPr>
          <p:nvPr/>
        </p:nvPicPr>
        <p:blipFill rotWithShape="1">
          <a:blip r:embed="rId5"/>
          <a:srcRect l="16572" r="21897" b="34690"/>
          <a:stretch/>
        </p:blipFill>
        <p:spPr>
          <a:xfrm>
            <a:off x="4465143" y="2864921"/>
            <a:ext cx="781088" cy="731520"/>
          </a:xfrm>
          <a:prstGeom prst="rect">
            <a:avLst/>
          </a:prstGeom>
        </p:spPr>
      </p:pic>
      <p:pic>
        <p:nvPicPr>
          <p:cNvPr id="13" name="Picture 12"/>
          <p:cNvPicPr>
            <a:picLocks noChangeAspect="1"/>
          </p:cNvPicPr>
          <p:nvPr/>
        </p:nvPicPr>
        <p:blipFill>
          <a:blip r:embed="rId6"/>
          <a:stretch>
            <a:fillRect/>
          </a:stretch>
        </p:blipFill>
        <p:spPr>
          <a:xfrm>
            <a:off x="2091934" y="1980802"/>
            <a:ext cx="738909" cy="731520"/>
          </a:xfrm>
          <a:prstGeom prst="rect">
            <a:avLst/>
          </a:prstGeom>
        </p:spPr>
      </p:pic>
      <p:pic>
        <p:nvPicPr>
          <p:cNvPr id="14" name="Picture 13"/>
          <p:cNvPicPr>
            <a:picLocks noChangeAspect="1"/>
          </p:cNvPicPr>
          <p:nvPr/>
        </p:nvPicPr>
        <p:blipFill>
          <a:blip r:embed="rId7"/>
          <a:stretch>
            <a:fillRect/>
          </a:stretch>
        </p:blipFill>
        <p:spPr>
          <a:xfrm>
            <a:off x="5697562" y="933654"/>
            <a:ext cx="668820" cy="731520"/>
          </a:xfrm>
          <a:prstGeom prst="rect">
            <a:avLst/>
          </a:prstGeom>
        </p:spPr>
      </p:pic>
      <p:sp>
        <p:nvSpPr>
          <p:cNvPr id="2" name="Rectangle 1"/>
          <p:cNvSpPr/>
          <p:nvPr/>
        </p:nvSpPr>
        <p:spPr>
          <a:xfrm>
            <a:off x="4418246" y="4242346"/>
            <a:ext cx="4572000" cy="1569660"/>
          </a:xfrm>
          <a:prstGeom prst="rect">
            <a:avLst/>
          </a:prstGeom>
        </p:spPr>
        <p:txBody>
          <a:bodyPr>
            <a:spAutoFit/>
          </a:bodyPr>
          <a:lstStyle/>
          <a:p>
            <a:pPr>
              <a:lnSpc>
                <a:spcPct val="100000"/>
              </a:lnSpc>
              <a:spcBef>
                <a:spcPts val="0"/>
              </a:spcBef>
            </a:pPr>
            <a:r>
              <a:rPr lang="en-US" sz="2400" i="1" dirty="0" smtClean="0">
                <a:latin typeface="Segoe UI" panose="020B0502040204020203" pitchFamily="34" charset="0"/>
                <a:cs typeface="Segoe UI" panose="020B0502040204020203" pitchFamily="34" charset="0"/>
              </a:rPr>
              <a:t>Using </a:t>
            </a:r>
            <a:r>
              <a:rPr lang="en-US" sz="2400" i="1" dirty="0">
                <a:latin typeface="Segoe UI" panose="020B0502040204020203" pitchFamily="34" charset="0"/>
                <a:cs typeface="Segoe UI" panose="020B0502040204020203" pitchFamily="34" charset="0"/>
              </a:rPr>
              <a:t>a language:</a:t>
            </a:r>
          </a:p>
          <a:p>
            <a:pPr marL="457200" indent="-457200">
              <a:lnSpc>
                <a:spcPct val="100000"/>
              </a:lnSpc>
              <a:spcBef>
                <a:spcPts val="0"/>
              </a:spcBef>
              <a:buSzPct val="100000"/>
              <a:buAutoNum type="arabicPeriod"/>
            </a:pPr>
            <a:r>
              <a:rPr lang="en-US" sz="2400" dirty="0" smtClean="0">
                <a:latin typeface="Segoe UI" panose="020B0502040204020203" pitchFamily="34" charset="0"/>
                <a:cs typeface="Segoe UI" panose="020B0502040204020203" pitchFamily="34" charset="0"/>
              </a:rPr>
              <a:t>Install the language</a:t>
            </a:r>
          </a:p>
          <a:p>
            <a:pPr marL="457200" indent="-457200">
              <a:lnSpc>
                <a:spcPct val="100000"/>
              </a:lnSpc>
              <a:spcBef>
                <a:spcPts val="0"/>
              </a:spcBef>
              <a:buSzPct val="100000"/>
              <a:buAutoNum type="arabicPeriod"/>
            </a:pPr>
            <a:r>
              <a:rPr lang="en-US" sz="2400" dirty="0" smtClean="0">
                <a:latin typeface="Segoe UI" panose="020B0502040204020203" pitchFamily="34" charset="0"/>
                <a:cs typeface="Segoe UI" panose="020B0502040204020203" pitchFamily="34" charset="0"/>
              </a:rPr>
              <a:t>Install the IDE</a:t>
            </a:r>
          </a:p>
          <a:p>
            <a:pPr marL="457200" indent="-457200">
              <a:lnSpc>
                <a:spcPct val="100000"/>
              </a:lnSpc>
              <a:spcBef>
                <a:spcPts val="0"/>
              </a:spcBef>
              <a:buSzPct val="100000"/>
              <a:buAutoNum type="arabicPeriod"/>
            </a:pPr>
            <a:r>
              <a:rPr lang="en-US" sz="2400" dirty="0" smtClean="0">
                <a:latin typeface="Segoe UI" panose="020B0502040204020203" pitchFamily="34" charset="0"/>
                <a:cs typeface="Segoe UI" panose="020B0502040204020203" pitchFamily="34" charset="0"/>
              </a:rPr>
              <a:t>Find &amp; install a package</a:t>
            </a:r>
          </a:p>
        </p:txBody>
      </p:sp>
    </p:spTree>
    <p:extLst>
      <p:ext uri="{BB962C8B-B14F-4D97-AF65-F5344CB8AC3E}">
        <p14:creationId xmlns:p14="http://schemas.microsoft.com/office/powerpoint/2010/main" val="129807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6478" y="-122830"/>
            <a:ext cx="9608024" cy="7342496"/>
          </a:xfrm>
          <a:prstGeom prst="rect">
            <a:avLst/>
          </a:prstGeom>
          <a:solidFill>
            <a:schemeClr val="bg2">
              <a:lumMod val="75000"/>
              <a:lumOff val="25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8548" y="192485"/>
            <a:ext cx="7602397" cy="1056982"/>
          </a:xfrm>
        </p:spPr>
        <p:txBody>
          <a:bodyPr>
            <a:noAutofit/>
          </a:bodyPr>
          <a:lstStyle/>
          <a:p>
            <a:r>
              <a:rPr lang="en-US" sz="4000" i="0" cap="none" dirty="0" smtClean="0"/>
              <a:t>Coding in Practice: A Simple Script, Start to Finish</a:t>
            </a:r>
            <a:endParaRPr lang="en-US" sz="4000" i="0" cap="none" dirty="0"/>
          </a:p>
        </p:txBody>
      </p:sp>
      <p:sp>
        <p:nvSpPr>
          <p:cNvPr id="3" name="Subtitle 2"/>
          <p:cNvSpPr>
            <a:spLocks noGrp="1"/>
          </p:cNvSpPr>
          <p:nvPr>
            <p:ph type="subTitle" idx="1"/>
          </p:nvPr>
        </p:nvSpPr>
        <p:spPr>
          <a:xfrm>
            <a:off x="360948" y="1271667"/>
            <a:ext cx="7912944" cy="4910779"/>
          </a:xfrm>
        </p:spPr>
        <p:txBody>
          <a:bodyPr>
            <a:normAutofit/>
          </a:bodyPr>
          <a:lstStyle/>
          <a:p>
            <a:pPr>
              <a:lnSpc>
                <a:spcPct val="100000"/>
              </a:lnSpc>
              <a:spcBef>
                <a:spcPts val="0"/>
              </a:spcBef>
            </a:pPr>
            <a:r>
              <a:rPr lang="en-US" sz="1800" i="0" cap="none" dirty="0" smtClean="0">
                <a:solidFill>
                  <a:schemeClr val="tx1"/>
                </a:solidFill>
                <a:latin typeface="Segoe UI" panose="020B0502040204020203" pitchFamily="34" charset="0"/>
                <a:cs typeface="Segoe UI" panose="020B0502040204020203" pitchFamily="34" charset="0"/>
              </a:rPr>
              <a:t>Sample problem: You have run a microarray on your sample tissue and want to compare expression of different genes.</a:t>
            </a:r>
          </a:p>
          <a:p>
            <a:pPr>
              <a:lnSpc>
                <a:spcPct val="100000"/>
              </a:lnSpc>
              <a:spcBef>
                <a:spcPts val="0"/>
              </a:spcBef>
            </a:pPr>
            <a:r>
              <a:rPr lang="en-US" sz="1800" i="0" cap="none" dirty="0" smtClean="0">
                <a:solidFill>
                  <a:schemeClr val="tx1"/>
                </a:solidFill>
                <a:latin typeface="Segoe UI" panose="020B0502040204020203" pitchFamily="34" charset="0"/>
                <a:cs typeface="Segoe UI" panose="020B0502040204020203" pitchFamily="34" charset="0"/>
              </a:rPr>
              <a:t>Learning how to write </a:t>
            </a:r>
            <a:r>
              <a:rPr lang="en-US" sz="1800" i="0" cap="none" dirty="0" smtClean="0">
                <a:solidFill>
                  <a:srgbClr val="F1B38F"/>
                </a:solidFill>
                <a:latin typeface="Segoe UI" panose="020B0502040204020203" pitchFamily="34" charset="0"/>
                <a:cs typeface="Segoe UI" panose="020B0502040204020203" pitchFamily="34" charset="0"/>
              </a:rPr>
              <a:t>the script </a:t>
            </a:r>
            <a:r>
              <a:rPr lang="en-US" sz="1800" i="0" cap="none" dirty="0" smtClean="0">
                <a:solidFill>
                  <a:schemeClr val="tx1"/>
                </a:solidFill>
                <a:latin typeface="Segoe UI" panose="020B0502040204020203" pitchFamily="34" charset="0"/>
                <a:cs typeface="Segoe UI" panose="020B0502040204020203" pitchFamily="34" charset="0"/>
              </a:rPr>
              <a:t>is similar to learning how to do </a:t>
            </a:r>
            <a:r>
              <a:rPr lang="en-US" sz="1800" i="0" cap="none" dirty="0" smtClean="0">
                <a:solidFill>
                  <a:schemeClr val="accent2">
                    <a:lumMod val="60000"/>
                    <a:lumOff val="40000"/>
                  </a:schemeClr>
                </a:solidFill>
                <a:latin typeface="Segoe UI" panose="020B0502040204020203" pitchFamily="34" charset="0"/>
                <a:cs typeface="Segoe UI" panose="020B0502040204020203" pitchFamily="34" charset="0"/>
              </a:rPr>
              <a:t>the assay</a:t>
            </a:r>
            <a:r>
              <a:rPr lang="en-US" sz="1800" i="0" cap="none" dirty="0" smtClean="0">
                <a:solidFill>
                  <a:schemeClr val="tx1"/>
                </a:solidFill>
                <a:latin typeface="Segoe UI" panose="020B0502040204020203" pitchFamily="34" charset="0"/>
                <a:cs typeface="Segoe UI" panose="020B0502040204020203" pitchFamily="34" charset="0"/>
              </a:rPr>
              <a:t>.</a:t>
            </a:r>
          </a:p>
          <a:p>
            <a:pPr>
              <a:lnSpc>
                <a:spcPct val="100000"/>
              </a:lnSpc>
              <a:spcBef>
                <a:spcPts val="0"/>
              </a:spcBef>
            </a:pPr>
            <a:endParaRPr lang="en-US" sz="1800" i="0"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spcBef>
                <a:spcPts val="0"/>
              </a:spcBef>
              <a:buSzPct val="100000"/>
              <a:buAutoNum type="arabicPeriod"/>
            </a:pPr>
            <a:r>
              <a:rPr lang="en-US" sz="1800" i="0" cap="none" dirty="0" smtClean="0">
                <a:solidFill>
                  <a:schemeClr val="tx1"/>
                </a:solidFill>
                <a:latin typeface="Segoe UI" panose="020B0502040204020203" pitchFamily="34" charset="0"/>
                <a:cs typeface="Segoe UI" panose="020B0502040204020203" pitchFamily="34" charset="0"/>
              </a:rPr>
              <a:t>Choose your algorithm: what assay should I use?</a:t>
            </a:r>
          </a:p>
          <a:p>
            <a:pPr marL="457200" indent="-457200">
              <a:lnSpc>
                <a:spcPct val="100000"/>
              </a:lnSpc>
              <a:spcBef>
                <a:spcPts val="0"/>
              </a:spcBef>
              <a:buSzPct val="100000"/>
              <a:buAutoNum type="arabicPeriod"/>
            </a:pPr>
            <a:endParaRPr lang="en-US" sz="1800" i="0"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spcBef>
                <a:spcPts val="0"/>
              </a:spcBef>
              <a:buSzPct val="100000"/>
              <a:buAutoNum type="arabicPeriod"/>
            </a:pPr>
            <a:r>
              <a:rPr lang="en-US" sz="1800" i="0" cap="none" dirty="0" smtClean="0">
                <a:solidFill>
                  <a:schemeClr val="tx1"/>
                </a:solidFill>
                <a:latin typeface="Segoe UI" panose="020B0502040204020203" pitchFamily="34" charset="0"/>
                <a:cs typeface="Segoe UI" panose="020B0502040204020203" pitchFamily="34" charset="0"/>
              </a:rPr>
              <a:t>Choose your language: which protocol should I use?</a:t>
            </a:r>
          </a:p>
          <a:p>
            <a:pPr marL="457200" indent="-457200">
              <a:lnSpc>
                <a:spcPct val="100000"/>
              </a:lnSpc>
              <a:spcBef>
                <a:spcPts val="0"/>
              </a:spcBef>
              <a:buSzPct val="100000"/>
              <a:buAutoNum type="arabicPeriod"/>
            </a:pPr>
            <a:endParaRPr lang="en-US" sz="1800" i="0"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spcBef>
                <a:spcPts val="0"/>
              </a:spcBef>
              <a:buSzPct val="100000"/>
              <a:buAutoNum type="arabicPeriod"/>
            </a:pPr>
            <a:r>
              <a:rPr lang="en-US" sz="1800" i="0" cap="none" dirty="0" smtClean="0">
                <a:solidFill>
                  <a:schemeClr val="tx1"/>
                </a:solidFill>
                <a:latin typeface="Segoe UI" panose="020B0502040204020203" pitchFamily="34" charset="0"/>
                <a:cs typeface="Segoe UI" panose="020B0502040204020203" pitchFamily="34" charset="0"/>
              </a:rPr>
              <a:t>Prototyping: test your assay to make sure it works</a:t>
            </a:r>
          </a:p>
          <a:p>
            <a:pPr marL="457200" indent="-457200">
              <a:lnSpc>
                <a:spcPct val="100000"/>
              </a:lnSpc>
              <a:buSzPct val="100000"/>
              <a:buFont typeface="+mj-lt"/>
              <a:buAutoNum type="arabicPeriod" startAt="4"/>
            </a:pPr>
            <a:endParaRPr lang="en-US" sz="1800"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buSzPct val="100000"/>
              <a:buFont typeface="+mj-lt"/>
              <a:buAutoNum type="arabicPeriod" startAt="4"/>
            </a:pPr>
            <a:r>
              <a:rPr lang="en-US" sz="1800" cap="none" dirty="0" smtClean="0">
                <a:solidFill>
                  <a:schemeClr val="tx1"/>
                </a:solidFill>
                <a:latin typeface="Segoe UI" panose="020B0502040204020203" pitchFamily="34" charset="0"/>
                <a:cs typeface="Segoe UI" panose="020B0502040204020203" pitchFamily="34" charset="0"/>
              </a:rPr>
              <a:t>Debugging</a:t>
            </a:r>
            <a:r>
              <a:rPr lang="en-US" sz="1800" cap="none" dirty="0">
                <a:solidFill>
                  <a:schemeClr val="tx1"/>
                </a:solidFill>
                <a:latin typeface="Segoe UI" panose="020B0502040204020203" pitchFamily="34" charset="0"/>
                <a:cs typeface="Segoe UI" panose="020B0502040204020203" pitchFamily="34" charset="0"/>
              </a:rPr>
              <a:t>: analyze your results before you start the next </a:t>
            </a:r>
            <a:r>
              <a:rPr lang="en-US" sz="1800" cap="none" dirty="0" smtClean="0">
                <a:solidFill>
                  <a:schemeClr val="tx1"/>
                </a:solidFill>
                <a:latin typeface="Segoe UI" panose="020B0502040204020203" pitchFamily="34" charset="0"/>
                <a:cs typeface="Segoe UI" panose="020B0502040204020203" pitchFamily="34" charset="0"/>
              </a:rPr>
              <a:t>round</a:t>
            </a:r>
            <a:endParaRPr lang="en-US" sz="1800" cap="none" dirty="0">
              <a:solidFill>
                <a:schemeClr val="tx1"/>
              </a:solidFill>
              <a:latin typeface="Segoe UI" panose="020B0502040204020203" pitchFamily="34" charset="0"/>
              <a:cs typeface="Segoe UI" panose="020B0502040204020203" pitchFamily="34" charset="0"/>
            </a:endParaRPr>
          </a:p>
          <a:p>
            <a:pPr marL="457200" indent="-457200">
              <a:lnSpc>
                <a:spcPct val="100000"/>
              </a:lnSpc>
              <a:buSzPct val="100000"/>
              <a:buFont typeface="Arial" panose="020B0604020202020204" pitchFamily="34" charset="0"/>
              <a:buAutoNum type="arabicPeriod" startAt="4"/>
            </a:pPr>
            <a:endParaRPr lang="en-US" sz="1800" cap="none" dirty="0">
              <a:solidFill>
                <a:schemeClr val="tx1"/>
              </a:solidFill>
              <a:latin typeface="Segoe UI" panose="020B0502040204020203" pitchFamily="34" charset="0"/>
              <a:cs typeface="Segoe UI" panose="020B0502040204020203" pitchFamily="34" charset="0"/>
            </a:endParaRPr>
          </a:p>
          <a:p>
            <a:pPr marL="457200" indent="-457200">
              <a:lnSpc>
                <a:spcPct val="100000"/>
              </a:lnSpc>
              <a:buSzPct val="100000"/>
              <a:buFont typeface="Arial" panose="020B0604020202020204" pitchFamily="34" charset="0"/>
              <a:buAutoNum type="arabicPeriod" startAt="4"/>
            </a:pPr>
            <a:endParaRPr lang="en-US" sz="1800"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buSzPct val="100000"/>
              <a:buFont typeface="Arial" panose="020B0604020202020204" pitchFamily="34" charset="0"/>
              <a:buAutoNum type="arabicPeriod" startAt="4"/>
            </a:pPr>
            <a:r>
              <a:rPr lang="en-US" sz="1800" cap="none" dirty="0" smtClean="0">
                <a:solidFill>
                  <a:schemeClr val="tx1"/>
                </a:solidFill>
                <a:latin typeface="Segoe UI" panose="020B0502040204020203" pitchFamily="34" charset="0"/>
                <a:cs typeface="Segoe UI" panose="020B0502040204020203" pitchFamily="34" charset="0"/>
              </a:rPr>
              <a:t>Keep records</a:t>
            </a:r>
            <a:endParaRPr lang="en-US" sz="1800" i="0" cap="none" dirty="0" smtClean="0">
              <a:solidFill>
                <a:schemeClr val="tx1"/>
              </a:solidFill>
              <a:latin typeface="Segoe UI" panose="020B0502040204020203" pitchFamily="34" charset="0"/>
              <a:cs typeface="Segoe UI" panose="020B0502040204020203" pitchFamily="34" charset="0"/>
            </a:endParaRPr>
          </a:p>
          <a:p>
            <a:pPr>
              <a:lnSpc>
                <a:spcPct val="100000"/>
              </a:lnSpc>
              <a:spcBef>
                <a:spcPts val="0"/>
              </a:spcBef>
              <a:buSzPct val="100000"/>
            </a:pPr>
            <a:endParaRPr lang="en-US" sz="1800" i="0" cap="none" dirty="0" smtClean="0">
              <a:solidFill>
                <a:schemeClr val="tx1"/>
              </a:solidFill>
              <a:latin typeface="Segoe UI" panose="020B0502040204020203" pitchFamily="34" charset="0"/>
              <a:cs typeface="Segoe UI" panose="020B0502040204020203" pitchFamily="34" charset="0"/>
            </a:endParaRPr>
          </a:p>
          <a:p>
            <a:pPr marL="457200" indent="-457200">
              <a:lnSpc>
                <a:spcPct val="100000"/>
              </a:lnSpc>
              <a:spcBef>
                <a:spcPts val="0"/>
              </a:spcBef>
              <a:buSzPct val="100000"/>
              <a:buAutoNum type="arabicPeriod"/>
            </a:pPr>
            <a:endParaRPr lang="en-US" sz="1800" i="0" cap="none" dirty="0">
              <a:solidFill>
                <a:schemeClr val="tx1"/>
              </a:solidFill>
              <a:latin typeface="Segoe UI" panose="020B0502040204020203" pitchFamily="34" charset="0"/>
              <a:cs typeface="Segoe UI" panose="020B0502040204020203" pitchFamily="34" charset="0"/>
            </a:endParaRPr>
          </a:p>
        </p:txBody>
      </p:sp>
      <p:sp>
        <p:nvSpPr>
          <p:cNvPr id="4" name="TextBox 3"/>
          <p:cNvSpPr txBox="1"/>
          <p:nvPr/>
        </p:nvSpPr>
        <p:spPr>
          <a:xfrm>
            <a:off x="531484" y="2625269"/>
            <a:ext cx="8472667" cy="2031325"/>
          </a:xfrm>
          <a:prstGeom prst="rect">
            <a:avLst/>
          </a:prstGeom>
          <a:noFill/>
        </p:spPr>
        <p:txBody>
          <a:bodyPr wrap="square" numCol="2" rtlCol="0">
            <a:spAutoFit/>
          </a:bodyPr>
          <a:lstStyle/>
          <a:p>
            <a:r>
              <a:rPr lang="en-US" dirty="0" smtClean="0">
                <a:solidFill>
                  <a:schemeClr val="accent5">
                    <a:lumMod val="60000"/>
                    <a:lumOff val="40000"/>
                  </a:schemeClr>
                </a:solidFill>
                <a:latin typeface="Segoe UI" panose="020B0502040204020203" pitchFamily="34" charset="0"/>
                <a:cs typeface="Segoe UI" panose="020B0502040204020203" pitchFamily="34" charset="0"/>
              </a:rPr>
              <a:t>Expression </a:t>
            </a:r>
            <a:r>
              <a:rPr lang="en-US" dirty="0" smtClean="0">
                <a:solidFill>
                  <a:srgbClr val="F1B38F"/>
                </a:solidFill>
                <a:latin typeface="Segoe UI" panose="020B0502040204020203" pitchFamily="34" charset="0"/>
                <a:cs typeface="Segoe UI" panose="020B0502040204020203" pitchFamily="34" charset="0"/>
              </a:rPr>
              <a:t>clustering</a:t>
            </a:r>
          </a:p>
          <a:p>
            <a:endParaRPr lang="en-US" dirty="0" smtClean="0">
              <a:solidFill>
                <a:schemeClr val="accent5">
                  <a:lumMod val="60000"/>
                  <a:lumOff val="40000"/>
                </a:schemeClr>
              </a:solidFill>
              <a:latin typeface="Segoe UI" panose="020B0502040204020203" pitchFamily="34" charset="0"/>
              <a:cs typeface="Segoe UI" panose="020B0502040204020203" pitchFamily="34" charset="0"/>
            </a:endParaRPr>
          </a:p>
          <a:p>
            <a:r>
              <a:rPr lang="en-US" dirty="0" smtClean="0">
                <a:solidFill>
                  <a:schemeClr val="accent5">
                    <a:lumMod val="60000"/>
                    <a:lumOff val="40000"/>
                  </a:schemeClr>
                </a:solidFill>
                <a:latin typeface="Segoe UI" panose="020B0502040204020203" pitchFamily="34" charset="0"/>
                <a:cs typeface="Segoe UI" panose="020B0502040204020203" pitchFamily="34" charset="0"/>
              </a:rPr>
              <a:t>R, Hierarchical clustering (</a:t>
            </a:r>
            <a:r>
              <a:rPr lang="en-US" dirty="0" err="1" smtClean="0">
                <a:solidFill>
                  <a:schemeClr val="accent5">
                    <a:lumMod val="60000"/>
                    <a:lumOff val="40000"/>
                  </a:schemeClr>
                </a:solidFill>
                <a:latin typeface="Segoe UI" panose="020B0502040204020203" pitchFamily="34" charset="0"/>
                <a:cs typeface="Segoe UI" panose="020B0502040204020203" pitchFamily="34" charset="0"/>
              </a:rPr>
              <a:t>hclust</a:t>
            </a:r>
            <a:r>
              <a:rPr lang="en-US" dirty="0" smtClean="0">
                <a:solidFill>
                  <a:schemeClr val="accent5">
                    <a:lumMod val="60000"/>
                    <a:lumOff val="40000"/>
                  </a:schemeClr>
                </a:solidFill>
                <a:latin typeface="Segoe UI" panose="020B0502040204020203" pitchFamily="34" charset="0"/>
                <a:cs typeface="Segoe UI" panose="020B0502040204020203" pitchFamily="34" charset="0"/>
              </a:rPr>
              <a:t>)</a:t>
            </a:r>
          </a:p>
          <a:p>
            <a:endParaRPr lang="en-US" dirty="0" smtClean="0">
              <a:solidFill>
                <a:schemeClr val="accent5">
                  <a:lumMod val="60000"/>
                  <a:lumOff val="40000"/>
                </a:schemeClr>
              </a:solidFill>
              <a:latin typeface="Segoe UI" panose="020B0502040204020203" pitchFamily="34" charset="0"/>
              <a:cs typeface="Segoe UI" panose="020B0502040204020203" pitchFamily="34" charset="0"/>
            </a:endParaRPr>
          </a:p>
          <a:p>
            <a:r>
              <a:rPr lang="en-US" dirty="0" smtClean="0">
                <a:solidFill>
                  <a:schemeClr val="accent5">
                    <a:lumMod val="60000"/>
                    <a:lumOff val="40000"/>
                  </a:schemeClr>
                </a:solidFill>
                <a:latin typeface="Segoe UI" panose="020B0502040204020203" pitchFamily="34" charset="0"/>
                <a:cs typeface="Segoe UI" panose="020B0502040204020203" pitchFamily="34" charset="0"/>
              </a:rPr>
              <a:t>Run your script on fake data</a:t>
            </a:r>
          </a:p>
          <a:p>
            <a:endParaRPr lang="en-US" dirty="0">
              <a:latin typeface="Segoe UI" panose="020B0502040204020203" pitchFamily="34" charset="0"/>
              <a:cs typeface="Segoe UI" panose="020B0502040204020203" pitchFamily="34" charset="0"/>
            </a:endParaRPr>
          </a:p>
          <a:p>
            <a:endParaRPr lang="en-US" dirty="0" smtClean="0">
              <a:latin typeface="Segoe UI" panose="020B0502040204020203" pitchFamily="34" charset="0"/>
              <a:cs typeface="Segoe UI" panose="020B0502040204020203" pitchFamily="34" charset="0"/>
            </a:endParaRPr>
          </a:p>
          <a:p>
            <a:r>
              <a:rPr lang="en-US" dirty="0" smtClean="0">
                <a:solidFill>
                  <a:schemeClr val="accent2">
                    <a:lumMod val="60000"/>
                    <a:lumOff val="40000"/>
                  </a:schemeClr>
                </a:solidFill>
                <a:latin typeface="Segoe UI" panose="020B0502040204020203" pitchFamily="34" charset="0"/>
                <a:cs typeface="Segoe UI" panose="020B0502040204020203" pitchFamily="34" charset="0"/>
              </a:rPr>
              <a:t>Microarray</a:t>
            </a:r>
          </a:p>
          <a:p>
            <a:endParaRPr lang="en-US" dirty="0" smtClean="0">
              <a:solidFill>
                <a:schemeClr val="accent2">
                  <a:lumMod val="60000"/>
                  <a:lumOff val="40000"/>
                </a:schemeClr>
              </a:solidFill>
              <a:latin typeface="Segoe UI" panose="020B0502040204020203" pitchFamily="34" charset="0"/>
              <a:cs typeface="Segoe UI" panose="020B0502040204020203" pitchFamily="34" charset="0"/>
            </a:endParaRPr>
          </a:p>
          <a:p>
            <a:r>
              <a:rPr lang="en-US" dirty="0" smtClean="0">
                <a:solidFill>
                  <a:schemeClr val="accent2">
                    <a:lumMod val="60000"/>
                    <a:lumOff val="40000"/>
                  </a:schemeClr>
                </a:solidFill>
                <a:latin typeface="Segoe UI" panose="020B0502040204020203" pitchFamily="34" charset="0"/>
                <a:cs typeface="Segoe UI" panose="020B0502040204020203" pitchFamily="34" charset="0"/>
              </a:rPr>
              <a:t>Tissue IHC (</a:t>
            </a:r>
            <a:r>
              <a:rPr lang="en-US" dirty="0" err="1" smtClean="0">
                <a:solidFill>
                  <a:schemeClr val="accent2">
                    <a:lumMod val="60000"/>
                    <a:lumOff val="40000"/>
                  </a:schemeClr>
                </a:solidFill>
                <a:latin typeface="Segoe UI" panose="020B0502040204020203" pitchFamily="34" charset="0"/>
                <a:cs typeface="Segoe UI" panose="020B0502040204020203" pitchFamily="34" charset="0"/>
              </a:rPr>
              <a:t>Abcam</a:t>
            </a:r>
            <a:r>
              <a:rPr lang="en-US" dirty="0" smtClean="0">
                <a:solidFill>
                  <a:schemeClr val="accent2">
                    <a:lumMod val="60000"/>
                    <a:lumOff val="40000"/>
                  </a:schemeClr>
                </a:solidFill>
                <a:latin typeface="Segoe UI" panose="020B0502040204020203" pitchFamily="34" charset="0"/>
                <a:cs typeface="Segoe UI" panose="020B0502040204020203" pitchFamily="34" charset="0"/>
              </a:rPr>
              <a:t> kit)</a:t>
            </a:r>
          </a:p>
          <a:p>
            <a:endParaRPr lang="en-US" dirty="0">
              <a:solidFill>
                <a:schemeClr val="accent2">
                  <a:lumMod val="60000"/>
                  <a:lumOff val="40000"/>
                </a:schemeClr>
              </a:solidFill>
              <a:latin typeface="Segoe UI" panose="020B0502040204020203" pitchFamily="34" charset="0"/>
              <a:cs typeface="Segoe UI" panose="020B0502040204020203" pitchFamily="34" charset="0"/>
            </a:endParaRPr>
          </a:p>
          <a:p>
            <a:r>
              <a:rPr lang="en-US" dirty="0" smtClean="0">
                <a:solidFill>
                  <a:schemeClr val="accent2">
                    <a:lumMod val="60000"/>
                    <a:lumOff val="40000"/>
                  </a:schemeClr>
                </a:solidFill>
                <a:latin typeface="Segoe UI" panose="020B0502040204020203" pitchFamily="34" charset="0"/>
                <a:cs typeface="Segoe UI" panose="020B0502040204020203" pitchFamily="34" charset="0"/>
              </a:rPr>
              <a:t>Run microarray with positive &amp; negative controls</a:t>
            </a:r>
            <a:endParaRPr lang="en-US" dirty="0">
              <a:solidFill>
                <a:schemeClr val="accent2">
                  <a:lumMod val="60000"/>
                  <a:lumOff val="40000"/>
                </a:schemeClr>
              </a:solidFill>
              <a:latin typeface="Segoe UI" panose="020B0502040204020203" pitchFamily="34" charset="0"/>
              <a:cs typeface="Segoe UI" panose="020B0502040204020203" pitchFamily="34" charset="0"/>
            </a:endParaRPr>
          </a:p>
        </p:txBody>
      </p:sp>
      <p:sp>
        <p:nvSpPr>
          <p:cNvPr id="6" name="TextBox 5"/>
          <p:cNvSpPr txBox="1"/>
          <p:nvPr/>
        </p:nvSpPr>
        <p:spPr>
          <a:xfrm>
            <a:off x="531484" y="4535854"/>
            <a:ext cx="8341235" cy="2223686"/>
          </a:xfrm>
          <a:prstGeom prst="rect">
            <a:avLst/>
          </a:prstGeom>
          <a:noFill/>
        </p:spPr>
        <p:txBody>
          <a:bodyPr wrap="square" numCol="2" spcCol="182880" rtlCol="0">
            <a:spAutoFit/>
          </a:bodyPr>
          <a:lstStyle/>
          <a:p>
            <a:pPr>
              <a:spcAft>
                <a:spcPts val="300"/>
              </a:spcAft>
            </a:pPr>
            <a:r>
              <a:rPr lang="en-US" dirty="0" smtClean="0">
                <a:solidFill>
                  <a:schemeClr val="accent5">
                    <a:lumMod val="60000"/>
                    <a:lumOff val="40000"/>
                  </a:schemeClr>
                </a:solidFill>
                <a:latin typeface="Segoe UI" panose="020B0502040204020203" pitchFamily="34" charset="0"/>
                <a:cs typeface="Segoe UI" panose="020B0502040204020203" pitchFamily="34" charset="0"/>
              </a:rPr>
              <a:t>Don’t wait until your script is finished to start testing the output</a:t>
            </a:r>
          </a:p>
          <a:p>
            <a:pPr>
              <a:spcAft>
                <a:spcPts val="300"/>
              </a:spcAft>
            </a:pPr>
            <a:endParaRPr lang="en-US" dirty="0" smtClean="0">
              <a:solidFill>
                <a:schemeClr val="accent5">
                  <a:lumMod val="60000"/>
                  <a:lumOff val="40000"/>
                </a:schemeClr>
              </a:solidFill>
              <a:latin typeface="Segoe UI" panose="020B0502040204020203" pitchFamily="34" charset="0"/>
              <a:cs typeface="Segoe UI" panose="020B0502040204020203" pitchFamily="34" charset="0"/>
            </a:endParaRPr>
          </a:p>
          <a:p>
            <a:pPr>
              <a:spcAft>
                <a:spcPts val="300"/>
              </a:spcAft>
            </a:pPr>
            <a:endParaRPr lang="en-US" dirty="0" smtClean="0">
              <a:solidFill>
                <a:schemeClr val="accent5">
                  <a:lumMod val="60000"/>
                  <a:lumOff val="40000"/>
                </a:schemeClr>
              </a:solidFill>
              <a:latin typeface="Segoe UI" panose="020B0502040204020203" pitchFamily="34" charset="0"/>
              <a:cs typeface="Segoe UI" panose="020B0502040204020203" pitchFamily="34" charset="0"/>
            </a:endParaRPr>
          </a:p>
          <a:p>
            <a:pPr>
              <a:spcAft>
                <a:spcPts val="300"/>
              </a:spcAft>
            </a:pPr>
            <a:r>
              <a:rPr lang="en-US" dirty="0" smtClean="0">
                <a:solidFill>
                  <a:schemeClr val="accent5">
                    <a:lumMod val="60000"/>
                    <a:lumOff val="40000"/>
                  </a:schemeClr>
                </a:solidFill>
                <a:latin typeface="Segoe UI" panose="020B0502040204020203" pitchFamily="34" charset="0"/>
                <a:cs typeface="Segoe UI" panose="020B0502040204020203" pitchFamily="34" charset="0"/>
              </a:rPr>
              <a:t>Document your code, record bugs and results in your lab notebook</a:t>
            </a:r>
          </a:p>
          <a:p>
            <a:pPr>
              <a:spcAft>
                <a:spcPts val="300"/>
              </a:spcAft>
            </a:pPr>
            <a:endParaRPr lang="en-US" dirty="0" smtClean="0">
              <a:latin typeface="Segoe UI" panose="020B0502040204020203" pitchFamily="34" charset="0"/>
              <a:cs typeface="Segoe UI" panose="020B0502040204020203" pitchFamily="34" charset="0"/>
            </a:endParaRPr>
          </a:p>
          <a:p>
            <a:pPr>
              <a:spcAft>
                <a:spcPts val="300"/>
              </a:spcAft>
            </a:pPr>
            <a:r>
              <a:rPr lang="en-US" dirty="0" smtClean="0">
                <a:solidFill>
                  <a:schemeClr val="accent2">
                    <a:lumMod val="60000"/>
                    <a:lumOff val="40000"/>
                  </a:schemeClr>
                </a:solidFill>
                <a:latin typeface="Segoe UI" panose="020B0502040204020203" pitchFamily="34" charset="0"/>
                <a:cs typeface="Segoe UI" panose="020B0502040204020203" pitchFamily="34" charset="0"/>
              </a:rPr>
              <a:t>Don’t run an entire paper’s worth of microarrays just to discover the antibody doesn’t work</a:t>
            </a:r>
          </a:p>
          <a:p>
            <a:pPr>
              <a:spcAft>
                <a:spcPts val="300"/>
              </a:spcAft>
            </a:pPr>
            <a:endParaRPr lang="en-US" dirty="0" smtClean="0">
              <a:solidFill>
                <a:schemeClr val="accent2">
                  <a:lumMod val="60000"/>
                  <a:lumOff val="40000"/>
                </a:schemeClr>
              </a:solidFill>
              <a:latin typeface="Segoe UI" panose="020B0502040204020203" pitchFamily="34" charset="0"/>
              <a:cs typeface="Segoe UI" panose="020B0502040204020203" pitchFamily="34" charset="0"/>
            </a:endParaRPr>
          </a:p>
          <a:p>
            <a:pPr>
              <a:spcAft>
                <a:spcPts val="300"/>
              </a:spcAft>
            </a:pPr>
            <a:r>
              <a:rPr lang="en-US" dirty="0" smtClean="0">
                <a:solidFill>
                  <a:schemeClr val="accent2">
                    <a:lumMod val="60000"/>
                    <a:lumOff val="40000"/>
                  </a:schemeClr>
                </a:solidFill>
                <a:latin typeface="Segoe UI" panose="020B0502040204020203" pitchFamily="34" charset="0"/>
                <a:cs typeface="Segoe UI" panose="020B0502040204020203" pitchFamily="34" charset="0"/>
              </a:rPr>
              <a:t>Record each sample, assay, and results in your lab notebook</a:t>
            </a:r>
          </a:p>
        </p:txBody>
      </p:sp>
    </p:spTree>
    <p:extLst>
      <p:ext uri="{BB962C8B-B14F-4D97-AF65-F5344CB8AC3E}">
        <p14:creationId xmlns:p14="http://schemas.microsoft.com/office/powerpoint/2010/main" val="400350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27788</TotalTime>
  <Words>2213</Words>
  <Application>Microsoft Office PowerPoint</Application>
  <PresentationFormat>On-screen Show (4:3)</PresentationFormat>
  <Paragraphs>369</Paragraphs>
  <Slides>25</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Courier New</vt:lpstr>
      <vt:lpstr>Segoe UI</vt:lpstr>
      <vt:lpstr>Times New Roman</vt:lpstr>
      <vt:lpstr>Trebuchet MS</vt:lpstr>
      <vt:lpstr>Tw Cen MT</vt:lpstr>
      <vt:lpstr>Circuit</vt:lpstr>
      <vt:lpstr>BMS Bootcamp Coding Workshop</vt:lpstr>
      <vt:lpstr>Workshop Outline</vt:lpstr>
      <vt:lpstr>Workshop Outcomes</vt:lpstr>
      <vt:lpstr>PowerPoint Presentation</vt:lpstr>
      <vt:lpstr>Your Background</vt:lpstr>
      <vt:lpstr>You already know how to code</vt:lpstr>
      <vt:lpstr>Why learn to code?</vt:lpstr>
      <vt:lpstr>Coding in Practice: Languages</vt:lpstr>
      <vt:lpstr>Coding in Practice: A Simple Script, Start to Finish</vt:lpstr>
      <vt:lpstr>PowerPoint Presentation</vt:lpstr>
      <vt:lpstr>PowerPoint Presentation</vt:lpstr>
      <vt:lpstr>Let’s Learn Python in 10 Minutes Flat</vt:lpstr>
      <vt:lpstr>PowerPoint Presentation</vt:lpstr>
      <vt:lpstr>10 Minute Break</vt:lpstr>
      <vt:lpstr>Collaborating Through Code</vt:lpstr>
      <vt:lpstr>Bioinformatics Processing Pipeline</vt:lpstr>
      <vt:lpstr>Good Processing is Important</vt:lpstr>
      <vt:lpstr>PowerPoint Presentation</vt:lpstr>
      <vt:lpstr>PowerPoint Presentation</vt:lpstr>
      <vt:lpstr>PowerPoint Presentation</vt:lpstr>
      <vt:lpstr>PowerPoint Presentation</vt:lpstr>
      <vt:lpstr>PowerPoint Presentation</vt:lpstr>
      <vt:lpstr>Workshop Outcomes</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dc:creator>
  <cp:lastModifiedBy>Emily Jones</cp:lastModifiedBy>
  <cp:revision>137</cp:revision>
  <dcterms:created xsi:type="dcterms:W3CDTF">2015-07-14T14:49:42Z</dcterms:created>
  <dcterms:modified xsi:type="dcterms:W3CDTF">2017-09-08T16:43:42Z</dcterms:modified>
</cp:coreProperties>
</file>